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22"/>
  </p:notesMasterIdLst>
  <p:handoutMasterIdLst>
    <p:handoutMasterId r:id="rId23"/>
  </p:handoutMasterIdLst>
  <p:sldIdLst>
    <p:sldId id="259" r:id="rId3"/>
    <p:sldId id="263" r:id="rId4"/>
    <p:sldId id="305" r:id="rId5"/>
    <p:sldId id="258" r:id="rId6"/>
    <p:sldId id="268" r:id="rId7"/>
    <p:sldId id="278" r:id="rId8"/>
    <p:sldId id="269" r:id="rId9"/>
    <p:sldId id="315" r:id="rId10"/>
    <p:sldId id="310" r:id="rId11"/>
    <p:sldId id="303" r:id="rId12"/>
    <p:sldId id="312" r:id="rId13"/>
    <p:sldId id="313" r:id="rId14"/>
    <p:sldId id="304" r:id="rId15"/>
    <p:sldId id="275" r:id="rId16"/>
    <p:sldId id="282" r:id="rId17"/>
    <p:sldId id="307" r:id="rId18"/>
    <p:sldId id="314" r:id="rId19"/>
    <p:sldId id="283" r:id="rId20"/>
    <p:sldId id="30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varScale="1">
        <p:scale>
          <a:sx n="77" d="100"/>
          <a:sy n="77" d="100"/>
        </p:scale>
        <p:origin x="732"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ongarth-sbs\Projects\RFA_Mvoti%20to%20Imzimkulu%20Classification\Macro-economic%20Model\ER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ngarth-sbs\Projects\RFA_Mvoti%20to%20Imzimkulu%20Classification\Macro-economic%20Model\ER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ngarth-sbs\Projects\RFA_Mvoti%20to%20Imzimkulu%20Classification\Macro-economic%20Model\ER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ngarth-sbs\Projects\RFA_Mvoti%20to%20Imzimkulu%20Classification\Macro-economic%20Model\ER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ZA"/>
              <a:t>Mvoti Projected GPD Growth (R million)</a:t>
            </a:r>
          </a:p>
          <a:p>
            <a:pPr>
              <a:defRPr/>
            </a:pPr>
            <a:endParaRPr lang="en-ZA"/>
          </a:p>
        </c:rich>
      </c:tx>
      <c:layout>
        <c:manualLayout>
          <c:xMode val="edge"/>
          <c:yMode val="edge"/>
          <c:x val="0.192780276650156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27782256771380648"/>
          <c:y val="0.13409626669260336"/>
          <c:w val="0.15233814523184602"/>
          <c:h val="0.84237678623505396"/>
        </c:manualLayout>
      </c:layout>
      <c:scatterChart>
        <c:scatterStyle val="lineMarker"/>
        <c:varyColors val="0"/>
        <c:ser>
          <c:idx val="0"/>
          <c:order val="0"/>
          <c:tx>
            <c:strRef>
              <c:f>'Scenario Results'!$B$16</c:f>
              <c:strCache>
                <c:ptCount val="1"/>
                <c:pt idx="0">
                  <c:v>MV3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'Scenario Results'!$C$15</c:f>
              <c:numCache>
                <c:formatCode>General</c:formatCode>
                <c:ptCount val="1"/>
                <c:pt idx="0">
                  <c:v>0.1</c:v>
                </c:pt>
              </c:numCache>
            </c:numRef>
          </c:xVal>
          <c:yVal>
            <c:numRef>
              <c:f>'Scenario Results'!$C$16</c:f>
              <c:numCache>
                <c:formatCode>"R"#,##0_);[Red]\("R"#,##0\)</c:formatCode>
                <c:ptCount val="1"/>
                <c:pt idx="0">
                  <c:v>39637.650152432434</c:v>
                </c:pt>
              </c:numCache>
            </c:numRef>
          </c:yVal>
          <c:smooth val="0"/>
        </c:ser>
        <c:ser>
          <c:idx val="1"/>
          <c:order val="1"/>
          <c:tx>
            <c:strRef>
              <c:f>'Scenario Results'!$B$17</c:f>
              <c:strCache>
                <c:ptCount val="1"/>
                <c:pt idx="0">
                  <c:v>MV41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'Scenario Results'!$C$15</c:f>
              <c:numCache>
                <c:formatCode>General</c:formatCode>
                <c:ptCount val="1"/>
                <c:pt idx="0">
                  <c:v>0.1</c:v>
                </c:pt>
              </c:numCache>
            </c:numRef>
          </c:xVal>
          <c:yVal>
            <c:numRef>
              <c:f>'Scenario Results'!$C$17</c:f>
              <c:numCache>
                <c:formatCode>"R"#,##0_);[Red]\("R"#,##0\)</c:formatCode>
                <c:ptCount val="1"/>
                <c:pt idx="0">
                  <c:v>15808.434773932822</c:v>
                </c:pt>
              </c:numCache>
            </c:numRef>
          </c:yVal>
          <c:smooth val="0"/>
        </c:ser>
        <c:ser>
          <c:idx val="2"/>
          <c:order val="2"/>
          <c:tx>
            <c:strRef>
              <c:f>'Scenario Results'!$B$18</c:f>
              <c:strCache>
                <c:ptCount val="1"/>
                <c:pt idx="0">
                  <c:v>MV42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'Scenario Results'!$C$15</c:f>
              <c:numCache>
                <c:formatCode>General</c:formatCode>
                <c:ptCount val="1"/>
                <c:pt idx="0">
                  <c:v>0.1</c:v>
                </c:pt>
              </c:numCache>
            </c:numRef>
          </c:xVal>
          <c:yVal>
            <c:numRef>
              <c:f>'Scenario Results'!$C$18</c:f>
              <c:numCache>
                <c:formatCode>"R"#,##0_);[Red]\("R"#,##0\)</c:formatCode>
                <c:ptCount val="1"/>
                <c:pt idx="0">
                  <c:v>25713.477305984507</c:v>
                </c:pt>
              </c:numCache>
            </c:numRef>
          </c:yVal>
          <c:smooth val="0"/>
        </c:ser>
        <c:ser>
          <c:idx val="3"/>
          <c:order val="3"/>
          <c:tx>
            <c:strRef>
              <c:f>'Scenario Results'!$B$19</c:f>
              <c:strCache>
                <c:ptCount val="1"/>
                <c:pt idx="0">
                  <c:v>MV43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'Scenario Results'!$C$15</c:f>
              <c:numCache>
                <c:formatCode>General</c:formatCode>
                <c:ptCount val="1"/>
                <c:pt idx="0">
                  <c:v>0.1</c:v>
                </c:pt>
              </c:numCache>
            </c:numRef>
          </c:xVal>
          <c:yVal>
            <c:numRef>
              <c:f>'Scenario Results'!$C$19</c:f>
              <c:numCache>
                <c:formatCode>"R"#,##0_);[Red]\("R"#,##0\)</c:formatCode>
                <c:ptCount val="1"/>
                <c:pt idx="0">
                  <c:v>23996.696351605515</c:v>
                </c:pt>
              </c:numCache>
            </c:numRef>
          </c:yVal>
          <c:smooth val="0"/>
        </c:ser>
        <c:dLbls>
          <c:showLegendKey val="0"/>
          <c:showVal val="0"/>
          <c:showCatName val="0"/>
          <c:showSerName val="0"/>
          <c:showPercent val="0"/>
          <c:showBubbleSize val="0"/>
        </c:dLbls>
        <c:axId val="228643360"/>
        <c:axId val="228641792"/>
      </c:scatterChart>
      <c:valAx>
        <c:axId val="2286433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28641792"/>
        <c:crosses val="autoZero"/>
        <c:crossBetween val="midCat"/>
      </c:valAx>
      <c:valAx>
        <c:axId val="228641792"/>
        <c:scaling>
          <c:orientation val="minMax"/>
        </c:scaling>
        <c:delete val="0"/>
        <c:axPos val="l"/>
        <c:majorGridlines>
          <c:spPr>
            <a:ln w="9525" cap="flat" cmpd="sng" algn="ctr">
              <a:solidFill>
                <a:schemeClr val="tx1">
                  <a:lumMod val="15000"/>
                  <a:lumOff val="85000"/>
                </a:schemeClr>
              </a:solidFill>
              <a:round/>
            </a:ln>
            <a:effectLst/>
          </c:spPr>
        </c:majorGridlines>
        <c:numFmt formatCode="&quot;R&quot;#,##0_);[Red]\(&quot;R&quot;#,##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8643360"/>
        <c:crosses val="autoZero"/>
        <c:crossBetween val="midCat"/>
      </c:valAx>
      <c:spPr>
        <a:gradFill>
          <a:gsLst>
            <a:gs pos="0">
              <a:srgbClr val="00B050">
                <a:alpha val="50000"/>
              </a:srgbClr>
            </a:gs>
            <a:gs pos="50000">
              <a:srgbClr val="FFC000">
                <a:alpha val="50000"/>
              </a:srgbClr>
            </a:gs>
            <a:gs pos="100000">
              <a:srgbClr val="FF0000">
                <a:alpha val="50000"/>
              </a:srgbClr>
            </a:gs>
          </a:gsLst>
          <a:lin ang="5400000" scaled="0"/>
        </a:gradFill>
        <a:ln>
          <a:noFill/>
        </a:ln>
        <a:effectLst/>
      </c:spPr>
    </c:plotArea>
    <c:legend>
      <c:legendPos val="r"/>
      <c:layout>
        <c:manualLayout>
          <c:xMode val="edge"/>
          <c:yMode val="edge"/>
          <c:x val="0.4573874929427883"/>
          <c:y val="0.36460499861867696"/>
          <c:w val="0.4573442360572989"/>
          <c:h val="0.281703546010183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ZA"/>
              <a:t>Mvoti Projected Additional Labour</a:t>
            </a:r>
          </a:p>
          <a:p>
            <a:pPr>
              <a:defRPr/>
            </a:pPr>
            <a:endParaRPr lang="en-ZA"/>
          </a:p>
        </c:rich>
      </c:tx>
      <c:layout>
        <c:manualLayout>
          <c:xMode val="edge"/>
          <c:yMode val="edge"/>
          <c:x val="0.192780276650156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27782256771380648"/>
          <c:y val="0.13409626669260336"/>
          <c:w val="0.15233814523184602"/>
          <c:h val="0.84237678623505396"/>
        </c:manualLayout>
      </c:layout>
      <c:scatterChart>
        <c:scatterStyle val="lineMarker"/>
        <c:varyColors val="0"/>
        <c:ser>
          <c:idx val="0"/>
          <c:order val="0"/>
          <c:tx>
            <c:strRef>
              <c:f>'Scenario Results'!$B$16</c:f>
              <c:strCache>
                <c:ptCount val="1"/>
                <c:pt idx="0">
                  <c:v>MV3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'Scenario Results'!$D$15</c:f>
              <c:numCache>
                <c:formatCode>General</c:formatCode>
                <c:ptCount val="1"/>
                <c:pt idx="0">
                  <c:v>0.1</c:v>
                </c:pt>
              </c:numCache>
            </c:numRef>
          </c:xVal>
          <c:yVal>
            <c:numRef>
              <c:f>'Scenario Results'!$D$16</c:f>
              <c:numCache>
                <c:formatCode>_ * #,##0_ ;_ * \-#,##0_ ;_ * "-"??_ ;_ @_ </c:formatCode>
                <c:ptCount val="1"/>
                <c:pt idx="0">
                  <c:v>21660.613168165801</c:v>
                </c:pt>
              </c:numCache>
            </c:numRef>
          </c:yVal>
          <c:smooth val="0"/>
        </c:ser>
        <c:ser>
          <c:idx val="1"/>
          <c:order val="1"/>
          <c:tx>
            <c:strRef>
              <c:f>'Scenario Results'!$B$17</c:f>
              <c:strCache>
                <c:ptCount val="1"/>
                <c:pt idx="0">
                  <c:v>MV41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'Scenario Results'!$D$15</c:f>
              <c:numCache>
                <c:formatCode>General</c:formatCode>
                <c:ptCount val="1"/>
                <c:pt idx="0">
                  <c:v>0.1</c:v>
                </c:pt>
              </c:numCache>
            </c:numRef>
          </c:xVal>
          <c:yVal>
            <c:numRef>
              <c:f>'Scenario Results'!$D$17</c:f>
              <c:numCache>
                <c:formatCode>_ * #,##0_ ;_ * \-#,##0_ ;_ * "-"??_ ;_ @_ </c:formatCode>
                <c:ptCount val="1"/>
                <c:pt idx="0">
                  <c:v>6427.4289384030435</c:v>
                </c:pt>
              </c:numCache>
            </c:numRef>
          </c:yVal>
          <c:smooth val="0"/>
        </c:ser>
        <c:ser>
          <c:idx val="2"/>
          <c:order val="2"/>
          <c:tx>
            <c:strRef>
              <c:f>'Scenario Results'!$B$18</c:f>
              <c:strCache>
                <c:ptCount val="1"/>
                <c:pt idx="0">
                  <c:v>MV42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'Scenario Results'!$D$15</c:f>
              <c:numCache>
                <c:formatCode>General</c:formatCode>
                <c:ptCount val="1"/>
                <c:pt idx="0">
                  <c:v>0.1</c:v>
                </c:pt>
              </c:numCache>
            </c:numRef>
          </c:xVal>
          <c:yVal>
            <c:numRef>
              <c:f>'Scenario Results'!$D$18</c:f>
              <c:numCache>
                <c:formatCode>_ * #,##0_ ;_ * \-#,##0_ ;_ * "-"??_ ;_ @_ </c:formatCode>
                <c:ptCount val="1"/>
                <c:pt idx="0">
                  <c:v>11359.619945507222</c:v>
                </c:pt>
              </c:numCache>
            </c:numRef>
          </c:yVal>
          <c:smooth val="0"/>
        </c:ser>
        <c:ser>
          <c:idx val="3"/>
          <c:order val="3"/>
          <c:tx>
            <c:strRef>
              <c:f>'Scenario Results'!$B$19</c:f>
              <c:strCache>
                <c:ptCount val="1"/>
                <c:pt idx="0">
                  <c:v>MV43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'Scenario Results'!$D$15</c:f>
              <c:numCache>
                <c:formatCode>General</c:formatCode>
                <c:ptCount val="1"/>
                <c:pt idx="0">
                  <c:v>0.1</c:v>
                </c:pt>
              </c:numCache>
            </c:numRef>
          </c:xVal>
          <c:yVal>
            <c:numRef>
              <c:f>'Scenario Results'!$D$19</c:f>
              <c:numCache>
                <c:formatCode>_ * #,##0_ ;_ * \-#,##0_ ;_ * "-"??_ ;_ @_ </c:formatCode>
                <c:ptCount val="1"/>
                <c:pt idx="0">
                  <c:v>10412.041937915819</c:v>
                </c:pt>
              </c:numCache>
            </c:numRef>
          </c:yVal>
          <c:smooth val="0"/>
        </c:ser>
        <c:dLbls>
          <c:showLegendKey val="0"/>
          <c:showVal val="0"/>
          <c:showCatName val="0"/>
          <c:showSerName val="0"/>
          <c:showPercent val="0"/>
          <c:showBubbleSize val="0"/>
        </c:dLbls>
        <c:axId val="228644144"/>
        <c:axId val="228644536"/>
      </c:scatterChart>
      <c:valAx>
        <c:axId val="2286441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28644536"/>
        <c:crosses val="autoZero"/>
        <c:crossBetween val="midCat"/>
      </c:valAx>
      <c:valAx>
        <c:axId val="228644536"/>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8644144"/>
        <c:crosses val="autoZero"/>
        <c:crossBetween val="midCat"/>
      </c:valAx>
      <c:spPr>
        <a:gradFill>
          <a:gsLst>
            <a:gs pos="0">
              <a:srgbClr val="00B050">
                <a:alpha val="50000"/>
              </a:srgbClr>
            </a:gs>
            <a:gs pos="50000">
              <a:srgbClr val="FFC000">
                <a:alpha val="50000"/>
              </a:srgbClr>
            </a:gs>
            <a:gs pos="100000">
              <a:srgbClr val="FF0000">
                <a:alpha val="50000"/>
              </a:srgbClr>
            </a:gs>
          </a:gsLst>
          <a:lin ang="5400000" scaled="0"/>
        </a:gradFill>
        <a:ln>
          <a:noFill/>
        </a:ln>
        <a:effectLst/>
      </c:spPr>
    </c:plotArea>
    <c:legend>
      <c:legendPos val="r"/>
      <c:layout>
        <c:manualLayout>
          <c:xMode val="edge"/>
          <c:yMode val="edge"/>
          <c:x val="0.4573874929427883"/>
          <c:y val="0.36460499861867696"/>
          <c:w val="0.4573442360572989"/>
          <c:h val="0.281703546010183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ZA"/>
              <a:t>Mkomazi Projected GDP Growth (R million)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20169751996302118"/>
          <c:y val="0.1393042832705591"/>
          <c:w val="0.14468525809273844"/>
          <c:h val="0.84237678623505396"/>
        </c:manualLayout>
      </c:layout>
      <c:scatterChart>
        <c:scatterStyle val="lineMarker"/>
        <c:varyColors val="0"/>
        <c:ser>
          <c:idx val="0"/>
          <c:order val="0"/>
          <c:tx>
            <c:strRef>
              <c:f>'Scenario Results'!$C$31</c:f>
              <c:strCache>
                <c:ptCount val="1"/>
                <c:pt idx="0">
                  <c:v>MK2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'Scenario Results'!$D$30</c:f>
              <c:numCache>
                <c:formatCode>General</c:formatCode>
                <c:ptCount val="1"/>
                <c:pt idx="0">
                  <c:v>0.1</c:v>
                </c:pt>
              </c:numCache>
            </c:numRef>
          </c:xVal>
          <c:yVal>
            <c:numRef>
              <c:f>'Scenario Results'!$D$31</c:f>
              <c:numCache>
                <c:formatCode>"R"#,##0_);[Red]\("R"#,##0\)</c:formatCode>
                <c:ptCount val="1"/>
                <c:pt idx="0">
                  <c:v>386158.4212261978</c:v>
                </c:pt>
              </c:numCache>
            </c:numRef>
          </c:yVal>
          <c:smooth val="0"/>
        </c:ser>
        <c:ser>
          <c:idx val="1"/>
          <c:order val="1"/>
          <c:tx>
            <c:strRef>
              <c:f>'Scenario Results'!$C$32</c:f>
              <c:strCache>
                <c:ptCount val="1"/>
                <c:pt idx="0">
                  <c:v>MK21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'Scenario Results'!$D$30</c:f>
              <c:numCache>
                <c:formatCode>General</c:formatCode>
                <c:ptCount val="1"/>
                <c:pt idx="0">
                  <c:v>0.1</c:v>
                </c:pt>
              </c:numCache>
            </c:numRef>
          </c:xVal>
          <c:yVal>
            <c:numRef>
              <c:f>'Scenario Results'!$D$32</c:f>
              <c:numCache>
                <c:formatCode>"R"#,##0_);[Red]\("R"#,##0\)</c:formatCode>
                <c:ptCount val="1"/>
                <c:pt idx="0">
                  <c:v>348392.4940143511</c:v>
                </c:pt>
              </c:numCache>
            </c:numRef>
          </c:yVal>
          <c:smooth val="0"/>
        </c:ser>
        <c:ser>
          <c:idx val="2"/>
          <c:order val="2"/>
          <c:tx>
            <c:strRef>
              <c:f>'Scenario Results'!$C$33</c:f>
              <c:strCache>
                <c:ptCount val="1"/>
                <c:pt idx="0">
                  <c:v>MK22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'Scenario Results'!$D$30</c:f>
              <c:numCache>
                <c:formatCode>General</c:formatCode>
                <c:ptCount val="1"/>
                <c:pt idx="0">
                  <c:v>0.1</c:v>
                </c:pt>
              </c:numCache>
            </c:numRef>
          </c:xVal>
          <c:yVal>
            <c:numRef>
              <c:f>'Scenario Results'!$D$33</c:f>
              <c:numCache>
                <c:formatCode>"R"#,##0_);[Red]\("R"#,##0\)</c:formatCode>
                <c:ptCount val="1"/>
                <c:pt idx="0">
                  <c:v>354092.64392066048</c:v>
                </c:pt>
              </c:numCache>
            </c:numRef>
          </c:yVal>
          <c:smooth val="0"/>
        </c:ser>
        <c:ser>
          <c:idx val="3"/>
          <c:order val="3"/>
          <c:tx>
            <c:strRef>
              <c:f>'Scenario Results'!$C$34</c:f>
              <c:strCache>
                <c:ptCount val="1"/>
                <c:pt idx="0">
                  <c:v>MK23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'Scenario Results'!$D$30</c:f>
              <c:numCache>
                <c:formatCode>General</c:formatCode>
                <c:ptCount val="1"/>
                <c:pt idx="0">
                  <c:v>0.1</c:v>
                </c:pt>
              </c:numCache>
            </c:numRef>
          </c:xVal>
          <c:yVal>
            <c:numRef>
              <c:f>'Scenario Results'!$D$34</c:f>
              <c:numCache>
                <c:formatCode>"R"#,##0_);[Red]\("R"#,##0\)</c:formatCode>
                <c:ptCount val="1"/>
                <c:pt idx="0">
                  <c:v>354092.64392066048</c:v>
                </c:pt>
              </c:numCache>
            </c:numRef>
          </c:yVal>
          <c:smooth val="0"/>
        </c:ser>
        <c:ser>
          <c:idx val="4"/>
          <c:order val="4"/>
          <c:tx>
            <c:strRef>
              <c:f>'Scenario Results'!$C$35</c:f>
              <c:strCache>
                <c:ptCount val="1"/>
                <c:pt idx="0">
                  <c:v>MK31</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'Scenario Results'!$D$30</c:f>
              <c:numCache>
                <c:formatCode>General</c:formatCode>
                <c:ptCount val="1"/>
                <c:pt idx="0">
                  <c:v>0.1</c:v>
                </c:pt>
              </c:numCache>
            </c:numRef>
          </c:xVal>
          <c:yVal>
            <c:numRef>
              <c:f>'Scenario Results'!$D$35</c:f>
              <c:numCache>
                <c:formatCode>"R"#,##0_);[Red]\("R"#,##0\)</c:formatCode>
                <c:ptCount val="1"/>
                <c:pt idx="0">
                  <c:v>351203.71879799315</c:v>
                </c:pt>
              </c:numCache>
            </c:numRef>
          </c:yVal>
          <c:smooth val="0"/>
        </c:ser>
        <c:ser>
          <c:idx val="5"/>
          <c:order val="5"/>
          <c:tx>
            <c:strRef>
              <c:f>'Scenario Results'!$C$36</c:f>
              <c:strCache>
                <c:ptCount val="1"/>
                <c:pt idx="0">
                  <c:v>MK32</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'Scenario Results'!$D$30</c:f>
              <c:numCache>
                <c:formatCode>General</c:formatCode>
                <c:ptCount val="1"/>
                <c:pt idx="0">
                  <c:v>0.1</c:v>
                </c:pt>
              </c:numCache>
            </c:numRef>
          </c:xVal>
          <c:yVal>
            <c:numRef>
              <c:f>'Scenario Results'!$D$36</c:f>
              <c:numCache>
                <c:formatCode>"R"#,##0_);[Red]\("R"#,##0\)</c:formatCode>
                <c:ptCount val="1"/>
                <c:pt idx="0">
                  <c:v>358396.69287604577</c:v>
                </c:pt>
              </c:numCache>
            </c:numRef>
          </c:yVal>
          <c:smooth val="0"/>
        </c:ser>
        <c:ser>
          <c:idx val="6"/>
          <c:order val="6"/>
          <c:tx>
            <c:strRef>
              <c:f>'Scenario Results'!$C$37</c:f>
              <c:strCache>
                <c:ptCount val="1"/>
                <c:pt idx="0">
                  <c:v>MK33</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'Scenario Results'!$D$30</c:f>
              <c:numCache>
                <c:formatCode>General</c:formatCode>
                <c:ptCount val="1"/>
                <c:pt idx="0">
                  <c:v>0.1</c:v>
                </c:pt>
              </c:numCache>
            </c:numRef>
          </c:xVal>
          <c:yVal>
            <c:numRef>
              <c:f>'Scenario Results'!$D$37</c:f>
              <c:numCache>
                <c:formatCode>"R"#,##0_);[Red]\("R"#,##0\)</c:formatCode>
                <c:ptCount val="1"/>
                <c:pt idx="0">
                  <c:v>358396.69287604577</c:v>
                </c:pt>
              </c:numCache>
            </c:numRef>
          </c:yVal>
          <c:smooth val="0"/>
        </c:ser>
        <c:ser>
          <c:idx val="7"/>
          <c:order val="7"/>
          <c:tx>
            <c:strRef>
              <c:f>'Scenario Results'!$C$38</c:f>
              <c:strCache>
                <c:ptCount val="1"/>
                <c:pt idx="0">
                  <c:v>MK4</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'Scenario Results'!$D$30</c:f>
              <c:numCache>
                <c:formatCode>General</c:formatCode>
                <c:ptCount val="1"/>
                <c:pt idx="0">
                  <c:v>0.1</c:v>
                </c:pt>
              </c:numCache>
            </c:numRef>
          </c:xVal>
          <c:yVal>
            <c:numRef>
              <c:f>'Scenario Results'!$D$38</c:f>
              <c:numCache>
                <c:formatCode>"R"#,##0_);[Red]\("R"#,##0\)</c:formatCode>
                <c:ptCount val="1"/>
                <c:pt idx="0">
                  <c:v>357055.92441562534</c:v>
                </c:pt>
              </c:numCache>
            </c:numRef>
          </c:yVal>
          <c:smooth val="0"/>
        </c:ser>
        <c:ser>
          <c:idx val="8"/>
          <c:order val="8"/>
          <c:tx>
            <c:strRef>
              <c:f>'Scenario Results'!$C$39</c:f>
              <c:strCache>
                <c:ptCount val="1"/>
                <c:pt idx="0">
                  <c:v>MK41</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'Scenario Results'!$D$30</c:f>
              <c:numCache>
                <c:formatCode>General</c:formatCode>
                <c:ptCount val="1"/>
                <c:pt idx="0">
                  <c:v>0.1</c:v>
                </c:pt>
              </c:numCache>
            </c:numRef>
          </c:xVal>
          <c:yVal>
            <c:numRef>
              <c:f>'Scenario Results'!$D$39</c:f>
              <c:numCache>
                <c:formatCode>"R"#,##0_);[Red]\("R"#,##0\)</c:formatCode>
                <c:ptCount val="1"/>
                <c:pt idx="0">
                  <c:v>290227.50106423435</c:v>
                </c:pt>
              </c:numCache>
            </c:numRef>
          </c:yVal>
          <c:smooth val="0"/>
        </c:ser>
        <c:ser>
          <c:idx val="9"/>
          <c:order val="9"/>
          <c:tx>
            <c:strRef>
              <c:f>'Scenario Results'!$C$40</c:f>
              <c:strCache>
                <c:ptCount val="1"/>
                <c:pt idx="0">
                  <c:v>MK42</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'Scenario Results'!$D$30</c:f>
              <c:numCache>
                <c:formatCode>General</c:formatCode>
                <c:ptCount val="1"/>
                <c:pt idx="0">
                  <c:v>0.1</c:v>
                </c:pt>
              </c:numCache>
            </c:numRef>
          </c:xVal>
          <c:yVal>
            <c:numRef>
              <c:f>'Scenario Results'!$D$40</c:f>
              <c:numCache>
                <c:formatCode>"R"#,##0_);[Red]\("R"#,##0\)</c:formatCode>
                <c:ptCount val="1"/>
                <c:pt idx="0">
                  <c:v>303646.01875581074</c:v>
                </c:pt>
              </c:numCache>
            </c:numRef>
          </c:yVal>
          <c:smooth val="0"/>
        </c:ser>
        <c:dLbls>
          <c:showLegendKey val="0"/>
          <c:showVal val="0"/>
          <c:showCatName val="0"/>
          <c:showSerName val="0"/>
          <c:showPercent val="0"/>
          <c:showBubbleSize val="0"/>
        </c:dLbls>
        <c:axId val="228644928"/>
        <c:axId val="228641400"/>
      </c:scatterChart>
      <c:valAx>
        <c:axId val="2286449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8641400"/>
        <c:crosses val="autoZero"/>
        <c:crossBetween val="midCat"/>
      </c:valAx>
      <c:valAx>
        <c:axId val="228641400"/>
        <c:scaling>
          <c:orientation val="minMax"/>
          <c:max val="390000"/>
          <c:min val="285000"/>
        </c:scaling>
        <c:delete val="0"/>
        <c:axPos val="l"/>
        <c:majorGridlines>
          <c:spPr>
            <a:ln w="9525" cap="flat" cmpd="sng" algn="ctr">
              <a:solidFill>
                <a:schemeClr val="tx1">
                  <a:lumMod val="15000"/>
                  <a:lumOff val="85000"/>
                </a:schemeClr>
              </a:solidFill>
              <a:round/>
            </a:ln>
            <a:effectLst/>
          </c:spPr>
        </c:majorGridlines>
        <c:numFmt formatCode="&quot;R&quot;#,##0_);[Red]\(&quot;R&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8644928"/>
        <c:crosses val="autoZero"/>
        <c:crossBetween val="midCat"/>
      </c:valAx>
      <c:spPr>
        <a:gradFill>
          <a:gsLst>
            <a:gs pos="0">
              <a:srgbClr val="92D050">
                <a:alpha val="49000"/>
              </a:srgbClr>
            </a:gs>
            <a:gs pos="52000">
              <a:srgbClr val="FFFF00">
                <a:alpha val="51000"/>
              </a:srgbClr>
            </a:gs>
            <a:gs pos="100000">
              <a:srgbClr val="FF0000">
                <a:alpha val="50000"/>
              </a:srgb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c:spPr>
    </c:plotArea>
    <c:legend>
      <c:legendPos val="r"/>
      <c:layout>
        <c:manualLayout>
          <c:xMode val="edge"/>
          <c:yMode val="edge"/>
          <c:x val="0.57725380699203288"/>
          <c:y val="0.18234464008680465"/>
          <c:w val="0.19939601657012096"/>
          <c:h val="0.7487507884633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ZA"/>
              <a:t>Mkomazi Projected Additional Labour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20169751996302118"/>
          <c:y val="0.1393042832705591"/>
          <c:w val="0.14468525809273844"/>
          <c:h val="0.84237678623505396"/>
        </c:manualLayout>
      </c:layout>
      <c:scatterChart>
        <c:scatterStyle val="lineMarker"/>
        <c:varyColors val="0"/>
        <c:ser>
          <c:idx val="0"/>
          <c:order val="0"/>
          <c:tx>
            <c:strRef>
              <c:f>'Scenario Results'!$C$31</c:f>
              <c:strCache>
                <c:ptCount val="1"/>
                <c:pt idx="0">
                  <c:v>MK2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'Scenario Results'!$E$30</c:f>
              <c:numCache>
                <c:formatCode>General</c:formatCode>
                <c:ptCount val="1"/>
                <c:pt idx="0">
                  <c:v>0.1</c:v>
                </c:pt>
              </c:numCache>
            </c:numRef>
          </c:xVal>
          <c:yVal>
            <c:numRef>
              <c:f>'Scenario Results'!$E$31</c:f>
              <c:numCache>
                <c:formatCode>_ * #,##0_ ;_ * \-#,##0_ ;_ * "-"??_ ;_ @_ </c:formatCode>
                <c:ptCount val="1"/>
                <c:pt idx="0">
                  <c:v>402684.52043671039</c:v>
                </c:pt>
              </c:numCache>
            </c:numRef>
          </c:yVal>
          <c:smooth val="0"/>
        </c:ser>
        <c:ser>
          <c:idx val="1"/>
          <c:order val="1"/>
          <c:tx>
            <c:strRef>
              <c:f>'Scenario Results'!$C$32</c:f>
              <c:strCache>
                <c:ptCount val="1"/>
                <c:pt idx="0">
                  <c:v>MK21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'Scenario Results'!$E$30</c:f>
              <c:numCache>
                <c:formatCode>General</c:formatCode>
                <c:ptCount val="1"/>
                <c:pt idx="0">
                  <c:v>0.1</c:v>
                </c:pt>
              </c:numCache>
            </c:numRef>
          </c:xVal>
          <c:yVal>
            <c:numRef>
              <c:f>'Scenario Results'!$E$32</c:f>
              <c:numCache>
                <c:formatCode>_ * #,##0_ ;_ * \-#,##0_ ;_ * "-"??_ ;_ @_ </c:formatCode>
                <c:ptCount val="1"/>
                <c:pt idx="0">
                  <c:v>342576.95363632293</c:v>
                </c:pt>
              </c:numCache>
            </c:numRef>
          </c:yVal>
          <c:smooth val="0"/>
        </c:ser>
        <c:ser>
          <c:idx val="2"/>
          <c:order val="2"/>
          <c:tx>
            <c:strRef>
              <c:f>'Scenario Results'!$C$33</c:f>
              <c:strCache>
                <c:ptCount val="1"/>
                <c:pt idx="0">
                  <c:v>MK22</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'Scenario Results'!$E$30</c:f>
              <c:numCache>
                <c:formatCode>General</c:formatCode>
                <c:ptCount val="1"/>
                <c:pt idx="0">
                  <c:v>0.1</c:v>
                </c:pt>
              </c:numCache>
            </c:numRef>
          </c:xVal>
          <c:yVal>
            <c:numRef>
              <c:f>'Scenario Results'!$E$33</c:f>
              <c:numCache>
                <c:formatCode>_ * #,##0_ ;_ * \-#,##0_ ;_ * "-"??_ ;_ @_ </c:formatCode>
                <c:ptCount val="1"/>
                <c:pt idx="0">
                  <c:v>353836.83469269692</c:v>
                </c:pt>
              </c:numCache>
            </c:numRef>
          </c:yVal>
          <c:smooth val="0"/>
        </c:ser>
        <c:ser>
          <c:idx val="3"/>
          <c:order val="3"/>
          <c:tx>
            <c:strRef>
              <c:f>'Scenario Results'!$C$34</c:f>
              <c:strCache>
                <c:ptCount val="1"/>
                <c:pt idx="0">
                  <c:v>MK23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'Scenario Results'!$E$30</c:f>
              <c:numCache>
                <c:formatCode>General</c:formatCode>
                <c:ptCount val="1"/>
                <c:pt idx="0">
                  <c:v>0.1</c:v>
                </c:pt>
              </c:numCache>
            </c:numRef>
          </c:xVal>
          <c:yVal>
            <c:numRef>
              <c:f>'Scenario Results'!$E$34</c:f>
              <c:numCache>
                <c:formatCode>_ * #,##0_ ;_ * \-#,##0_ ;_ * "-"??_ ;_ @_ </c:formatCode>
                <c:ptCount val="1"/>
                <c:pt idx="0">
                  <c:v>353836.83469269692</c:v>
                </c:pt>
              </c:numCache>
            </c:numRef>
          </c:yVal>
          <c:smooth val="0"/>
        </c:ser>
        <c:ser>
          <c:idx val="4"/>
          <c:order val="4"/>
          <c:tx>
            <c:strRef>
              <c:f>'Scenario Results'!$C$35</c:f>
              <c:strCache>
                <c:ptCount val="1"/>
                <c:pt idx="0">
                  <c:v>MK31</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'Scenario Results'!$E$30</c:f>
              <c:numCache>
                <c:formatCode>General</c:formatCode>
                <c:ptCount val="1"/>
                <c:pt idx="0">
                  <c:v>0.1</c:v>
                </c:pt>
              </c:numCache>
            </c:numRef>
          </c:xVal>
          <c:yVal>
            <c:numRef>
              <c:f>'Scenario Results'!$E$35</c:f>
              <c:numCache>
                <c:formatCode>_ * #,##0_ ;_ * \-#,##0_ ;_ * "-"??_ ;_ @_ </c:formatCode>
                <c:ptCount val="1"/>
                <c:pt idx="0">
                  <c:v>351776.86163519497</c:v>
                </c:pt>
              </c:numCache>
            </c:numRef>
          </c:yVal>
          <c:smooth val="0"/>
        </c:ser>
        <c:ser>
          <c:idx val="5"/>
          <c:order val="5"/>
          <c:tx>
            <c:strRef>
              <c:f>'Scenario Results'!$C$36</c:f>
              <c:strCache>
                <c:ptCount val="1"/>
                <c:pt idx="0">
                  <c:v>MK32</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'Scenario Results'!$E$30</c:f>
              <c:numCache>
                <c:formatCode>General</c:formatCode>
                <c:ptCount val="1"/>
                <c:pt idx="0">
                  <c:v>0.1</c:v>
                </c:pt>
              </c:numCache>
            </c:numRef>
          </c:xVal>
          <c:yVal>
            <c:numRef>
              <c:f>'Scenario Results'!$E$36</c:f>
              <c:numCache>
                <c:formatCode>_ * #,##0_ ;_ * \-#,##0_ ;_ * "-"??_ ;_ @_ </c:formatCode>
                <c:ptCount val="1"/>
                <c:pt idx="0">
                  <c:v>365594.38419058325</c:v>
                </c:pt>
              </c:numCache>
            </c:numRef>
          </c:yVal>
          <c:smooth val="0"/>
        </c:ser>
        <c:ser>
          <c:idx val="6"/>
          <c:order val="6"/>
          <c:tx>
            <c:strRef>
              <c:f>'Scenario Results'!$C$37</c:f>
              <c:strCache>
                <c:ptCount val="1"/>
                <c:pt idx="0">
                  <c:v>MK33</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'Scenario Results'!$E$30</c:f>
              <c:numCache>
                <c:formatCode>General</c:formatCode>
                <c:ptCount val="1"/>
                <c:pt idx="0">
                  <c:v>0.1</c:v>
                </c:pt>
              </c:numCache>
            </c:numRef>
          </c:xVal>
          <c:yVal>
            <c:numRef>
              <c:f>'Scenario Results'!$E$37</c:f>
              <c:numCache>
                <c:formatCode>_ * #,##0_ ;_ * \-#,##0_ ;_ * "-"??_ ;_ @_ </c:formatCode>
                <c:ptCount val="1"/>
                <c:pt idx="0">
                  <c:v>365594.38419058325</c:v>
                </c:pt>
              </c:numCache>
            </c:numRef>
          </c:yVal>
          <c:smooth val="0"/>
        </c:ser>
        <c:ser>
          <c:idx val="7"/>
          <c:order val="7"/>
          <c:tx>
            <c:strRef>
              <c:f>'Scenario Results'!$C$38</c:f>
              <c:strCache>
                <c:ptCount val="1"/>
                <c:pt idx="0">
                  <c:v>MK4</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'Scenario Results'!$E$30</c:f>
              <c:numCache>
                <c:formatCode>General</c:formatCode>
                <c:ptCount val="1"/>
                <c:pt idx="0">
                  <c:v>0.1</c:v>
                </c:pt>
              </c:numCache>
            </c:numRef>
          </c:xVal>
          <c:yVal>
            <c:numRef>
              <c:f>'Scenario Results'!$E$38</c:f>
              <c:numCache>
                <c:formatCode>_ * #,##0_ ;_ * \-#,##0_ ;_ * "-"??_ ;_ @_ </c:formatCode>
                <c:ptCount val="1"/>
                <c:pt idx="0">
                  <c:v>346581.55131304916</c:v>
                </c:pt>
              </c:numCache>
            </c:numRef>
          </c:yVal>
          <c:smooth val="0"/>
        </c:ser>
        <c:ser>
          <c:idx val="8"/>
          <c:order val="8"/>
          <c:tx>
            <c:strRef>
              <c:f>'Scenario Results'!$C$39</c:f>
              <c:strCache>
                <c:ptCount val="1"/>
                <c:pt idx="0">
                  <c:v>MK41</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'Scenario Results'!$E$30</c:f>
              <c:numCache>
                <c:formatCode>General</c:formatCode>
                <c:ptCount val="1"/>
                <c:pt idx="0">
                  <c:v>0.1</c:v>
                </c:pt>
              </c:numCache>
            </c:numRef>
          </c:xVal>
          <c:yVal>
            <c:numRef>
              <c:f>'Scenario Results'!$E$39</c:f>
              <c:numCache>
                <c:formatCode>_ * #,##0_ ;_ * \-#,##0_ ;_ * "-"??_ ;_ @_ </c:formatCode>
                <c:ptCount val="1"/>
                <c:pt idx="0">
                  <c:v>243680.25606175404</c:v>
                </c:pt>
              </c:numCache>
            </c:numRef>
          </c:yVal>
          <c:smooth val="0"/>
        </c:ser>
        <c:ser>
          <c:idx val="9"/>
          <c:order val="9"/>
          <c:tx>
            <c:strRef>
              <c:f>'Scenario Results'!$C$40</c:f>
              <c:strCache>
                <c:ptCount val="1"/>
                <c:pt idx="0">
                  <c:v>MK42</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'Scenario Results'!$E$30</c:f>
              <c:numCache>
                <c:formatCode>General</c:formatCode>
                <c:ptCount val="1"/>
                <c:pt idx="0">
                  <c:v>0.1</c:v>
                </c:pt>
              </c:numCache>
            </c:numRef>
          </c:xVal>
          <c:yVal>
            <c:numRef>
              <c:f>'Scenario Results'!$E$40</c:f>
              <c:numCache>
                <c:formatCode>_ * #,##0_ ;_ * \-#,##0_ ;_ * "-"??_ ;_ @_ </c:formatCode>
                <c:ptCount val="1"/>
                <c:pt idx="0">
                  <c:v>261266.14876227925</c:v>
                </c:pt>
              </c:numCache>
            </c:numRef>
          </c:yVal>
          <c:smooth val="0"/>
        </c:ser>
        <c:dLbls>
          <c:showLegendKey val="0"/>
          <c:showVal val="0"/>
          <c:showCatName val="0"/>
          <c:showSerName val="0"/>
          <c:showPercent val="0"/>
          <c:showBubbleSize val="0"/>
        </c:dLbls>
        <c:axId val="228642968"/>
        <c:axId val="229111832"/>
      </c:scatterChart>
      <c:valAx>
        <c:axId val="2286429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29111832"/>
        <c:crosses val="autoZero"/>
        <c:crossBetween val="midCat"/>
      </c:valAx>
      <c:valAx>
        <c:axId val="229111832"/>
        <c:scaling>
          <c:orientation val="minMax"/>
          <c:max val="410000"/>
          <c:min val="220000"/>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8642968"/>
        <c:crosses val="autoZero"/>
        <c:crossBetween val="midCat"/>
      </c:valAx>
      <c:spPr>
        <a:gradFill>
          <a:gsLst>
            <a:gs pos="0">
              <a:srgbClr val="92D050">
                <a:alpha val="50000"/>
              </a:srgbClr>
            </a:gs>
            <a:gs pos="55000">
              <a:srgbClr val="FFFF00">
                <a:alpha val="50000"/>
              </a:srgbClr>
            </a:gs>
            <a:gs pos="100000">
              <a:srgbClr val="FF0000">
                <a:alpha val="50000"/>
              </a:srgbClr>
            </a:gs>
          </a:gsLst>
          <a:lin ang="5400000" scaled="1"/>
        </a:gradFill>
        <a:ln>
          <a:solidFill>
            <a:schemeClr val="accent1"/>
          </a:solidFill>
        </a:ln>
        <a:effectLst>
          <a:softEdge rad="12700"/>
        </a:effectLst>
      </c:spPr>
    </c:plotArea>
    <c:legend>
      <c:legendPos val="r"/>
      <c:layout>
        <c:manualLayout>
          <c:xMode val="edge"/>
          <c:yMode val="edge"/>
          <c:x val="0.57725380699203288"/>
          <c:y val="0.18234464008680465"/>
          <c:w val="0.19939601657012096"/>
          <c:h val="0.7487507884633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FCE7EF-8CB8-45A7-83C7-E4479519D535}" type="datetimeFigureOut">
              <a:rPr lang="en-ZA" smtClean="0"/>
              <a:t>2014-11-13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4D8AD1-22FD-42C0-A5F8-26B54711BF44}" type="slidenum">
              <a:rPr lang="en-ZA" smtClean="0"/>
              <a:t>‹#›</a:t>
            </a:fld>
            <a:endParaRPr lang="en-ZA"/>
          </a:p>
        </p:txBody>
      </p:sp>
    </p:spTree>
    <p:extLst>
      <p:ext uri="{BB962C8B-B14F-4D97-AF65-F5344CB8AC3E}">
        <p14:creationId xmlns:p14="http://schemas.microsoft.com/office/powerpoint/2010/main" val="129084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2D4720-D903-4981-94EF-4D5199CCD00A}" type="datetimeFigureOut">
              <a:rPr lang="en-ZA" smtClean="0"/>
              <a:t>2014-11-13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EC34E3-D96C-48AC-B4A1-CF6541A2E0DA}" type="slidenum">
              <a:rPr lang="en-ZA" smtClean="0"/>
              <a:t>‹#›</a:t>
            </a:fld>
            <a:endParaRPr lang="en-ZA" dirty="0"/>
          </a:p>
        </p:txBody>
      </p:sp>
    </p:spTree>
    <p:extLst>
      <p:ext uri="{BB962C8B-B14F-4D97-AF65-F5344CB8AC3E}">
        <p14:creationId xmlns:p14="http://schemas.microsoft.com/office/powerpoint/2010/main" val="316627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73832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89821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6149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211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6043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81174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84542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1740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67023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4375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6194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9620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08185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55032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3338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05182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4112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97995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01283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27979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33139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61269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52820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7" y="0"/>
            <a:ext cx="9148763" cy="6858000"/>
          </a:xfrm>
          <a:prstGeom prst="rect">
            <a:avLst/>
          </a:prstGeom>
          <a:noFill/>
          <a:ln w="9525">
            <a:noFill/>
            <a:miter lim="800000"/>
            <a:headEnd/>
            <a:tailEnd/>
          </a:ln>
        </p:spPr>
      </p:pic>
    </p:spTree>
    <p:extLst>
      <p:ext uri="{BB962C8B-B14F-4D97-AF65-F5344CB8AC3E}">
        <p14:creationId xmlns:p14="http://schemas.microsoft.com/office/powerpoint/2010/main" val="353981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1478094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498226" y="1897865"/>
            <a:ext cx="8069577" cy="3477875"/>
          </a:xfrm>
          <a:prstGeom prst="rect">
            <a:avLst/>
          </a:prstGeom>
          <a:noFill/>
          <a:ln w="28575">
            <a:solidFill>
              <a:schemeClr val="bg1"/>
            </a:solidFill>
          </a:ln>
        </p:spPr>
        <p:txBody>
          <a:bodyPr wrap="square" rtlCol="0">
            <a:spAutoFit/>
          </a:bodyPr>
          <a:lstStyle/>
          <a:p>
            <a:pPr algn="ctr"/>
            <a:r>
              <a:rPr lang="en-ZA" sz="2400" dirty="0">
                <a:solidFill>
                  <a:prstClr val="white"/>
                </a:solidFill>
                <a:latin typeface="Aharoni" panose="02010803020104030203" pitchFamily="2" charset="-79"/>
                <a:cs typeface="Aharoni" panose="02010803020104030203" pitchFamily="2" charset="-79"/>
              </a:rPr>
              <a:t>MVOTI TO UMZIMKULU CLASSIFICATION STUDY</a:t>
            </a:r>
          </a:p>
          <a:p>
            <a:pPr algn="ctr"/>
            <a:endParaRPr lang="en-ZA" sz="2400" dirty="0">
              <a:solidFill>
                <a:prstClr val="white"/>
              </a:solidFill>
              <a:latin typeface="Aharoni" panose="02010803020104030203" pitchFamily="2" charset="-79"/>
              <a:cs typeface="Aharoni" panose="02010803020104030203" pitchFamily="2" charset="-79"/>
            </a:endParaRPr>
          </a:p>
          <a:p>
            <a:pPr algn="ctr"/>
            <a:r>
              <a:rPr lang="en-ZA" sz="2400" dirty="0" smtClean="0">
                <a:solidFill>
                  <a:prstClr val="white"/>
                </a:solidFill>
                <a:latin typeface="Aharoni" panose="02010803020104030203" pitchFamily="2" charset="-79"/>
                <a:cs typeface="Aharoni" panose="02010803020104030203" pitchFamily="2" charset="-79"/>
              </a:rPr>
              <a:t>PSC Meeting </a:t>
            </a:r>
          </a:p>
          <a:p>
            <a:pPr algn="ctr"/>
            <a:r>
              <a:rPr lang="en-ZA" sz="3600" dirty="0" smtClean="0">
                <a:solidFill>
                  <a:prstClr val="white"/>
                </a:solidFill>
                <a:latin typeface="Aharoni" panose="02010803020104030203" pitchFamily="2" charset="-79"/>
                <a:cs typeface="Aharoni" panose="02010803020104030203" pitchFamily="2" charset="-79"/>
              </a:rPr>
              <a:t>26 </a:t>
            </a:r>
            <a:r>
              <a:rPr lang="en-ZA" sz="2400" dirty="0" smtClean="0">
                <a:solidFill>
                  <a:prstClr val="white"/>
                </a:solidFill>
                <a:latin typeface="Aharoni" panose="02010803020104030203" pitchFamily="2" charset="-79"/>
                <a:cs typeface="Aharoni" panose="02010803020104030203" pitchFamily="2" charset="-79"/>
              </a:rPr>
              <a:t>November </a:t>
            </a:r>
            <a:r>
              <a:rPr lang="en-ZA" sz="3200" dirty="0" smtClean="0">
                <a:solidFill>
                  <a:prstClr val="white"/>
                </a:solidFill>
                <a:latin typeface="Aharoni" panose="02010803020104030203" pitchFamily="2" charset="-79"/>
                <a:cs typeface="Aharoni" panose="02010803020104030203" pitchFamily="2" charset="-79"/>
              </a:rPr>
              <a:t>2014</a:t>
            </a:r>
          </a:p>
          <a:p>
            <a:pPr algn="ctr"/>
            <a:r>
              <a:rPr lang="en-ZA" sz="2800" dirty="0" smtClean="0">
                <a:solidFill>
                  <a:prstClr val="white"/>
                </a:solidFill>
                <a:latin typeface="Aharoni" panose="02010803020104030203" pitchFamily="2" charset="-79"/>
                <a:cs typeface="Aharoni" panose="02010803020104030203" pitchFamily="2" charset="-79"/>
              </a:rPr>
              <a:t>Item:8.4</a:t>
            </a:r>
            <a:endParaRPr lang="en-ZA" sz="2800" dirty="0">
              <a:solidFill>
                <a:schemeClr val="bg1"/>
              </a:solidFill>
              <a:latin typeface="Aharoni" panose="02010803020104030203" pitchFamily="2" charset="-79"/>
              <a:cs typeface="Aharoni" panose="02010803020104030203" pitchFamily="2" charset="-79"/>
            </a:endParaRPr>
          </a:p>
          <a:p>
            <a:pPr algn="ctr"/>
            <a:r>
              <a:rPr lang="en-US" sz="2800" dirty="0" smtClean="0">
                <a:solidFill>
                  <a:prstClr val="white"/>
                </a:solidFill>
                <a:latin typeface="Aharoni" panose="02010803020104030203" pitchFamily="2" charset="-79"/>
                <a:cs typeface="Aharoni" panose="02010803020104030203" pitchFamily="2" charset="-79"/>
              </a:rPr>
              <a:t>SOCIO ECONOMIC CONSEQUENCES </a:t>
            </a:r>
          </a:p>
          <a:p>
            <a:pPr algn="ctr"/>
            <a:r>
              <a:rPr lang="en-US" sz="2800" dirty="0" smtClean="0">
                <a:solidFill>
                  <a:prstClr val="white"/>
                </a:solidFill>
                <a:latin typeface="Aharoni" panose="02010803020104030203" pitchFamily="2" charset="-79"/>
                <a:cs typeface="Aharoni" panose="02010803020104030203" pitchFamily="2" charset="-79"/>
              </a:rPr>
              <a:t>WATER OUT OF THE RIVER</a:t>
            </a:r>
            <a:endParaRPr lang="en-US" sz="2800" dirty="0">
              <a:solidFill>
                <a:prstClr val="white"/>
              </a:solidFill>
              <a:latin typeface="Aharoni" panose="02010803020104030203" pitchFamily="2" charset="-79"/>
              <a:cs typeface="Aharoni" panose="02010803020104030203" pitchFamily="2" charset="-79"/>
            </a:endParaRPr>
          </a:p>
          <a:p>
            <a:pPr algn="ctr"/>
            <a:r>
              <a:rPr lang="en-US" sz="2800" dirty="0" smtClean="0">
                <a:solidFill>
                  <a:prstClr val="white"/>
                </a:solidFill>
                <a:latin typeface="Aharoni" panose="02010803020104030203" pitchFamily="2" charset="-79"/>
                <a:cs typeface="Aharoni" panose="02010803020104030203" pitchFamily="2" charset="-79"/>
              </a:rPr>
              <a:t>William Mullins</a:t>
            </a:r>
            <a:endParaRPr lang="en-US" sz="28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997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E66E45-5917-4379-B543-CE7BE9BC57B8}" type="slidenum">
              <a:rPr lang="en-US" sz="1800" smtClean="0">
                <a:latin typeface="Calibri" panose="020F0502020204030204" pitchFamily="34" charset="0"/>
              </a:rPr>
              <a:pPr/>
              <a:t>10</a:t>
            </a:fld>
            <a:endParaRPr lang="en-US" sz="1800" smtClean="0">
              <a:latin typeface="Calibri" panose="020F0502020204030204" pitchFamily="34" charset="0"/>
            </a:endParaRPr>
          </a:p>
        </p:txBody>
      </p:sp>
      <p:sp>
        <p:nvSpPr>
          <p:cNvPr id="3" name="Title 2"/>
          <p:cNvSpPr>
            <a:spLocks noGrp="1"/>
          </p:cNvSpPr>
          <p:nvPr>
            <p:ph type="title" idx="4294967295"/>
          </p:nvPr>
        </p:nvSpPr>
        <p:spPr>
          <a:xfrm>
            <a:off x="0" y="42943"/>
            <a:ext cx="9144000" cy="805719"/>
          </a:xfrm>
          <a:prstGeom prst="rect">
            <a:avLst/>
          </a:prstGeom>
        </p:spPr>
        <p:txBody>
          <a:bodyPr/>
          <a:lstStyle/>
          <a:p>
            <a:r>
              <a:rPr lang="en-ZA" sz="2000" b="1" dirty="0" smtClean="0">
                <a:solidFill>
                  <a:schemeClr val="bg1"/>
                </a:solidFill>
                <a:latin typeface="Futura Md BT" panose="020B0602020204020303" pitchFamily="34" charset="0"/>
              </a:rPr>
              <a:t>Methodology based on CBA principles</a:t>
            </a:r>
            <a:endParaRPr lang="en-ZA" sz="2000" b="1" dirty="0">
              <a:solidFill>
                <a:schemeClr val="bg1"/>
              </a:solidFill>
              <a:latin typeface="Futura Md BT" panose="020B0602020204020303" pitchFamily="34" charset="0"/>
            </a:endParaRPr>
          </a:p>
        </p:txBody>
      </p:sp>
      <p:sp>
        <p:nvSpPr>
          <p:cNvPr id="9" name="Rectangle 8"/>
          <p:cNvSpPr/>
          <p:nvPr/>
        </p:nvSpPr>
        <p:spPr>
          <a:xfrm>
            <a:off x="2486771" y="602882"/>
            <a:ext cx="2755726" cy="7045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Status quo – Volume of water</a:t>
            </a:r>
            <a:endParaRPr lang="en-ZA" dirty="0"/>
          </a:p>
        </p:txBody>
      </p:sp>
      <p:sp>
        <p:nvSpPr>
          <p:cNvPr id="10" name="Rectangle 9"/>
          <p:cNvSpPr/>
          <p:nvPr/>
        </p:nvSpPr>
        <p:spPr>
          <a:xfrm>
            <a:off x="2458528" y="1674091"/>
            <a:ext cx="2755726" cy="722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Growth on status quo</a:t>
            </a:r>
          </a:p>
          <a:p>
            <a:pPr algn="ctr"/>
            <a:r>
              <a:rPr lang="en-ZA" i="1" dirty="0" smtClean="0"/>
              <a:t>1.436% on water baseline demand</a:t>
            </a:r>
            <a:endParaRPr lang="en-ZA" i="1" dirty="0"/>
          </a:p>
        </p:txBody>
      </p:sp>
      <p:sp>
        <p:nvSpPr>
          <p:cNvPr id="13" name="Rectangle 12"/>
          <p:cNvSpPr/>
          <p:nvPr/>
        </p:nvSpPr>
        <p:spPr>
          <a:xfrm>
            <a:off x="4937953" y="2975986"/>
            <a:ext cx="3748847" cy="78142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600" dirty="0" smtClean="0"/>
              <a:t>Apply value of water on growth volume</a:t>
            </a:r>
          </a:p>
          <a:p>
            <a:pPr algn="ctr"/>
            <a:r>
              <a:rPr lang="en-ZA" sz="1600" i="1" dirty="0"/>
              <a:t>Multiply volume with R4/m</a:t>
            </a:r>
            <a:r>
              <a:rPr lang="en-ZA" sz="1600" i="1" baseline="30000" dirty="0"/>
              <a:t>3</a:t>
            </a:r>
          </a:p>
          <a:p>
            <a:pPr algn="ctr"/>
            <a:endParaRPr lang="en-ZA" dirty="0"/>
          </a:p>
        </p:txBody>
      </p:sp>
      <p:sp>
        <p:nvSpPr>
          <p:cNvPr id="14" name="Rectangle 13"/>
          <p:cNvSpPr/>
          <p:nvPr/>
        </p:nvSpPr>
        <p:spPr>
          <a:xfrm>
            <a:off x="5571777" y="4109690"/>
            <a:ext cx="2755726" cy="8351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Discount according to CBA principles</a:t>
            </a:r>
            <a:endParaRPr lang="en-ZA" dirty="0"/>
          </a:p>
        </p:txBody>
      </p:sp>
      <p:sp>
        <p:nvSpPr>
          <p:cNvPr id="19" name="Rectangle 18"/>
          <p:cNvSpPr/>
          <p:nvPr/>
        </p:nvSpPr>
        <p:spPr>
          <a:xfrm>
            <a:off x="5623024" y="1314628"/>
            <a:ext cx="2934380" cy="119539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dirty="0" smtClean="0"/>
              <a:t>Status quo – Value of water in GDP </a:t>
            </a:r>
          </a:p>
          <a:p>
            <a:pPr algn="ctr"/>
            <a:r>
              <a:rPr lang="en-ZA" i="1" dirty="0" smtClean="0"/>
              <a:t> i.e. R4/m</a:t>
            </a:r>
            <a:r>
              <a:rPr lang="en-ZA" i="1" baseline="30000" dirty="0" smtClean="0"/>
              <a:t>3</a:t>
            </a:r>
            <a:endParaRPr lang="en-ZA" i="1" baseline="30000" dirty="0"/>
          </a:p>
        </p:txBody>
      </p:sp>
      <p:sp>
        <p:nvSpPr>
          <p:cNvPr id="23" name="Down Arrow 22"/>
          <p:cNvSpPr/>
          <p:nvPr/>
        </p:nvSpPr>
        <p:spPr>
          <a:xfrm>
            <a:off x="3622318" y="1314628"/>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8" name="Down Arrow 27"/>
          <p:cNvSpPr/>
          <p:nvPr/>
        </p:nvSpPr>
        <p:spPr>
          <a:xfrm rot="16200000">
            <a:off x="5176323" y="1892161"/>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Down Arrow 28"/>
          <p:cNvSpPr/>
          <p:nvPr/>
        </p:nvSpPr>
        <p:spPr>
          <a:xfrm>
            <a:off x="6683415" y="4960033"/>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
        <p:nvSpPr>
          <p:cNvPr id="30" name="Down Arrow 29"/>
          <p:cNvSpPr/>
          <p:nvPr/>
        </p:nvSpPr>
        <p:spPr>
          <a:xfrm>
            <a:off x="6683415" y="2543862"/>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a:p>
        </p:txBody>
      </p:sp>
      <p:sp>
        <p:nvSpPr>
          <p:cNvPr id="25" name="Rectangle 24"/>
          <p:cNvSpPr/>
          <p:nvPr/>
        </p:nvSpPr>
        <p:spPr>
          <a:xfrm>
            <a:off x="5540147" y="5327469"/>
            <a:ext cx="2755726" cy="7766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Projected GDP growth</a:t>
            </a:r>
            <a:endParaRPr lang="en-ZA" dirty="0"/>
          </a:p>
        </p:txBody>
      </p:sp>
      <p:sp>
        <p:nvSpPr>
          <p:cNvPr id="32" name="Down Arrow 31"/>
          <p:cNvSpPr/>
          <p:nvPr/>
        </p:nvSpPr>
        <p:spPr>
          <a:xfrm rot="2338174">
            <a:off x="2163866" y="2444312"/>
            <a:ext cx="484632" cy="352283"/>
          </a:xfrm>
          <a:prstGeom prst="downArrow">
            <a:avLst>
              <a:gd name="adj1" fmla="val 50000"/>
              <a:gd name="adj2" fmla="val 627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3" name="Down Arrow 32"/>
          <p:cNvSpPr/>
          <p:nvPr/>
        </p:nvSpPr>
        <p:spPr>
          <a:xfrm>
            <a:off x="6683415" y="3757407"/>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
        <p:nvSpPr>
          <p:cNvPr id="35" name="Rectangle 34"/>
          <p:cNvSpPr/>
          <p:nvPr/>
        </p:nvSpPr>
        <p:spPr>
          <a:xfrm>
            <a:off x="151938" y="2816365"/>
            <a:ext cx="2605414" cy="10835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dirty="0" smtClean="0"/>
              <a:t>Status quo – Employment</a:t>
            </a:r>
          </a:p>
          <a:p>
            <a:pPr algn="ctr"/>
            <a:r>
              <a:rPr lang="en-ZA" i="1" dirty="0" smtClean="0"/>
              <a:t>i.e. 1000employees/Mm</a:t>
            </a:r>
            <a:r>
              <a:rPr lang="en-ZA" i="1" baseline="30000" dirty="0" smtClean="0"/>
              <a:t>3</a:t>
            </a:r>
            <a:endParaRPr lang="en-ZA" i="1" baseline="30000" dirty="0"/>
          </a:p>
          <a:p>
            <a:pPr algn="ctr"/>
            <a:endParaRPr lang="en-ZA" dirty="0"/>
          </a:p>
        </p:txBody>
      </p:sp>
      <p:sp>
        <p:nvSpPr>
          <p:cNvPr id="36" name="Down Arrow 35"/>
          <p:cNvSpPr/>
          <p:nvPr/>
        </p:nvSpPr>
        <p:spPr>
          <a:xfrm>
            <a:off x="1235488" y="3856882"/>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a:p>
        </p:txBody>
      </p:sp>
      <p:sp>
        <p:nvSpPr>
          <p:cNvPr id="37" name="Rectangle 36"/>
          <p:cNvSpPr/>
          <p:nvPr/>
        </p:nvSpPr>
        <p:spPr>
          <a:xfrm>
            <a:off x="99940" y="4279897"/>
            <a:ext cx="4007009" cy="81013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1600" dirty="0" smtClean="0"/>
              <a:t>Apply employment on growth volume</a:t>
            </a:r>
          </a:p>
          <a:p>
            <a:pPr algn="ctr"/>
            <a:r>
              <a:rPr lang="en-ZA" sz="1600" i="1" dirty="0" smtClean="0"/>
              <a:t>Multiply volume with 1000employees/Mm</a:t>
            </a:r>
            <a:r>
              <a:rPr lang="en-ZA" sz="1600" i="1" baseline="30000" dirty="0" smtClean="0"/>
              <a:t>3</a:t>
            </a:r>
            <a:endParaRPr lang="en-ZA" sz="1600" i="1" baseline="30000" dirty="0"/>
          </a:p>
          <a:p>
            <a:pPr algn="ctr"/>
            <a:endParaRPr lang="en-ZA" sz="1600" dirty="0"/>
          </a:p>
        </p:txBody>
      </p:sp>
      <p:sp>
        <p:nvSpPr>
          <p:cNvPr id="38" name="Down Arrow 37"/>
          <p:cNvSpPr/>
          <p:nvPr/>
        </p:nvSpPr>
        <p:spPr>
          <a:xfrm>
            <a:off x="1235488" y="5163270"/>
            <a:ext cx="484632" cy="35228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39" name="Rectangle 38"/>
          <p:cNvSpPr/>
          <p:nvPr/>
        </p:nvSpPr>
        <p:spPr>
          <a:xfrm>
            <a:off x="99941" y="5588788"/>
            <a:ext cx="2755726" cy="7766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t>Projected additional employment</a:t>
            </a:r>
            <a:endParaRPr lang="en-ZA" dirty="0"/>
          </a:p>
        </p:txBody>
      </p:sp>
    </p:spTree>
    <p:extLst>
      <p:ext uri="{BB962C8B-B14F-4D97-AF65-F5344CB8AC3E}">
        <p14:creationId xmlns:p14="http://schemas.microsoft.com/office/powerpoint/2010/main" val="70826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E66E45-5917-4379-B543-CE7BE9BC57B8}" type="slidenum">
              <a:rPr lang="en-US" sz="1800" smtClean="0">
                <a:latin typeface="Calibri" panose="020F0502020204030204" pitchFamily="34" charset="0"/>
              </a:rPr>
              <a:pPr/>
              <a:t>11</a:t>
            </a:fld>
            <a:endParaRPr lang="en-US" sz="1800" smtClean="0">
              <a:latin typeface="Calibri" panose="020F0502020204030204" pitchFamily="34" charset="0"/>
            </a:endParaRPr>
          </a:p>
        </p:txBody>
      </p:sp>
      <p:sp>
        <p:nvSpPr>
          <p:cNvPr id="3" name="Title 2"/>
          <p:cNvSpPr>
            <a:spLocks noGrp="1"/>
          </p:cNvSpPr>
          <p:nvPr>
            <p:ph type="title" idx="4294967295"/>
          </p:nvPr>
        </p:nvSpPr>
        <p:spPr>
          <a:xfrm>
            <a:off x="0" y="42943"/>
            <a:ext cx="9144000" cy="805719"/>
          </a:xfrm>
          <a:prstGeom prst="rect">
            <a:avLst/>
          </a:prstGeom>
        </p:spPr>
        <p:txBody>
          <a:bodyPr/>
          <a:lstStyle/>
          <a:p>
            <a:r>
              <a:rPr lang="en-ZA" sz="2400" b="1" dirty="0" smtClean="0">
                <a:solidFill>
                  <a:schemeClr val="bg1"/>
                </a:solidFill>
                <a:latin typeface="Futura Md BT" panose="020B0602020204020303" pitchFamily="34" charset="0"/>
              </a:rPr>
              <a:t>Economic sectors used in evaluation</a:t>
            </a:r>
            <a:endParaRPr lang="en-ZA" sz="2400" b="1" dirty="0">
              <a:solidFill>
                <a:schemeClr val="bg1"/>
              </a:solidFill>
              <a:latin typeface="Futura Md BT" panose="020B0602020204020303" pitchFamily="34" charset="0"/>
            </a:endParaRPr>
          </a:p>
        </p:txBody>
      </p:sp>
      <p:sp>
        <p:nvSpPr>
          <p:cNvPr id="4" name="TextBox 3"/>
          <p:cNvSpPr txBox="1"/>
          <p:nvPr/>
        </p:nvSpPr>
        <p:spPr>
          <a:xfrm>
            <a:off x="1027134" y="1240077"/>
            <a:ext cx="7461258" cy="4247317"/>
          </a:xfrm>
          <a:prstGeom prst="rect">
            <a:avLst/>
          </a:prstGeom>
          <a:noFill/>
        </p:spPr>
        <p:txBody>
          <a:bodyPr wrap="square" rtlCol="0">
            <a:spAutoFit/>
          </a:bodyPr>
          <a:lstStyle/>
          <a:p>
            <a:pPr marL="342900" indent="-342900">
              <a:buFont typeface="Wingdings" panose="05000000000000000000" pitchFamily="2" charset="2"/>
              <a:buChar char="Ø"/>
            </a:pPr>
            <a:r>
              <a:rPr lang="en-ZA" sz="2400" dirty="0" smtClean="0">
                <a:latin typeface="Futura Md BT" panose="020B0602020204020303"/>
              </a:rPr>
              <a:t>Irrigation</a:t>
            </a:r>
          </a:p>
          <a:p>
            <a:pPr marL="342900" indent="-342900">
              <a:buFont typeface="Wingdings" panose="05000000000000000000" pitchFamily="2" charset="2"/>
              <a:buChar char="Ø"/>
            </a:pPr>
            <a:r>
              <a:rPr lang="en-ZA" sz="2400" dirty="0" smtClean="0">
                <a:latin typeface="Futura Md BT" panose="020B0602020204020303"/>
              </a:rPr>
              <a:t>Industry</a:t>
            </a:r>
          </a:p>
          <a:p>
            <a:pPr marL="800100" lvl="1" indent="-342900">
              <a:buFont typeface="Arial" panose="020B0604020202020204" pitchFamily="34" charset="0"/>
              <a:buChar char="•"/>
            </a:pPr>
            <a:r>
              <a:rPr lang="en-ZA" sz="2400" dirty="0">
                <a:latin typeface="Futura Md BT" panose="020B0602020204020303"/>
              </a:rPr>
              <a:t>	</a:t>
            </a:r>
            <a:r>
              <a:rPr lang="en-ZA" sz="2400" dirty="0" smtClean="0">
                <a:latin typeface="Futura Md BT" panose="020B0602020204020303"/>
              </a:rPr>
              <a:t>Wet industry</a:t>
            </a:r>
          </a:p>
          <a:p>
            <a:pPr marL="800100" lvl="1" indent="-342900">
              <a:buFont typeface="Arial" panose="020B0604020202020204" pitchFamily="34" charset="0"/>
              <a:buChar char="•"/>
            </a:pPr>
            <a:r>
              <a:rPr lang="en-ZA" sz="2400" dirty="0">
                <a:latin typeface="Futura Md BT" panose="020B0602020204020303"/>
              </a:rPr>
              <a:t>	</a:t>
            </a:r>
            <a:r>
              <a:rPr lang="en-ZA" sz="2400" dirty="0" smtClean="0">
                <a:latin typeface="Futura Md BT" panose="020B0602020204020303"/>
              </a:rPr>
              <a:t>Dry industry</a:t>
            </a:r>
          </a:p>
          <a:p>
            <a:pPr marL="914400" lvl="1" indent="-457200">
              <a:buFont typeface="Arial" panose="020B0604020202020204" pitchFamily="34" charset="0"/>
              <a:buChar char="•"/>
            </a:pPr>
            <a:r>
              <a:rPr lang="en-ZA" sz="2400" dirty="0" smtClean="0">
                <a:latin typeface="Futura Md BT" panose="020B0602020204020303"/>
              </a:rPr>
              <a:t>Commercial business sector</a:t>
            </a:r>
          </a:p>
          <a:p>
            <a:pPr marL="342900" indent="-342900">
              <a:buFont typeface="Wingdings" panose="05000000000000000000" pitchFamily="2" charset="2"/>
              <a:buChar char="Ø"/>
            </a:pPr>
            <a:r>
              <a:rPr lang="en-ZA" sz="2400" dirty="0" smtClean="0">
                <a:latin typeface="Futura Md BT" panose="020B0602020204020303"/>
              </a:rPr>
              <a:t>Urban domestic water consumption</a:t>
            </a:r>
          </a:p>
          <a:p>
            <a:pPr marL="800100" lvl="1" indent="-342900">
              <a:buFont typeface="Arial" panose="020B0604020202020204" pitchFamily="34" charset="0"/>
              <a:buChar char="•"/>
            </a:pPr>
            <a:r>
              <a:rPr lang="en-ZA" sz="2400" dirty="0">
                <a:latin typeface="Futura Md BT" panose="020B0602020204020303"/>
              </a:rPr>
              <a:t>	</a:t>
            </a:r>
            <a:r>
              <a:rPr lang="en-ZA" sz="2400" dirty="0" smtClean="0">
                <a:latin typeface="Futura Md BT" panose="020B0602020204020303"/>
              </a:rPr>
              <a:t>Water related services – Ex. 	Plumbing</a:t>
            </a:r>
          </a:p>
          <a:p>
            <a:pPr marL="800100" lvl="1" indent="-342900">
              <a:buFont typeface="Arial" panose="020B0604020202020204" pitchFamily="34" charset="0"/>
              <a:buChar char="•"/>
            </a:pPr>
            <a:r>
              <a:rPr lang="en-ZA" sz="2400" dirty="0">
                <a:latin typeface="Futura Md BT" panose="020B0602020204020303"/>
              </a:rPr>
              <a:t>	</a:t>
            </a:r>
            <a:r>
              <a:rPr lang="en-ZA" sz="2400" dirty="0" smtClean="0">
                <a:latin typeface="Futura Md BT" panose="020B0602020204020303"/>
              </a:rPr>
              <a:t>Municipal parks &amp; recreation</a:t>
            </a:r>
          </a:p>
          <a:p>
            <a:pPr marL="800100" lvl="1" indent="-342900">
              <a:buFont typeface="Arial" panose="020B0604020202020204" pitchFamily="34" charset="0"/>
              <a:buChar char="•"/>
            </a:pPr>
            <a:r>
              <a:rPr lang="en-ZA" sz="2400" dirty="0">
                <a:latin typeface="Futura Md BT" panose="020B0602020204020303"/>
              </a:rPr>
              <a:t>	</a:t>
            </a:r>
            <a:r>
              <a:rPr lang="en-ZA" sz="2400" dirty="0" smtClean="0">
                <a:latin typeface="Futura Md BT" panose="020B0602020204020303"/>
              </a:rPr>
              <a:t>Informal businesses	</a:t>
            </a:r>
          </a:p>
          <a:p>
            <a:endParaRPr lang="en-ZA" dirty="0" smtClean="0">
              <a:latin typeface="Futura Md BT" panose="020B0602020204020303"/>
            </a:endParaRPr>
          </a:p>
          <a:p>
            <a:r>
              <a:rPr lang="en-ZA" dirty="0">
                <a:latin typeface="Futura Md BT" panose="020B0602020204020303"/>
              </a:rPr>
              <a:t>	</a:t>
            </a:r>
            <a:endParaRPr lang="en-ZA" dirty="0" smtClean="0">
              <a:latin typeface="Futura Md BT" panose="020B0602020204020303"/>
            </a:endParaRPr>
          </a:p>
          <a:p>
            <a:endParaRPr lang="en-ZA" dirty="0">
              <a:latin typeface="Futura Md BT" panose="020B0602020204020303"/>
            </a:endParaRPr>
          </a:p>
        </p:txBody>
      </p:sp>
    </p:spTree>
    <p:extLst>
      <p:ext uri="{BB962C8B-B14F-4D97-AF65-F5344CB8AC3E}">
        <p14:creationId xmlns:p14="http://schemas.microsoft.com/office/powerpoint/2010/main" val="133911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E66E45-5917-4379-B543-CE7BE9BC57B8}" type="slidenum">
              <a:rPr lang="en-US" sz="1800" smtClean="0">
                <a:latin typeface="Calibri" panose="020F0502020204030204" pitchFamily="34" charset="0"/>
              </a:rPr>
              <a:pPr/>
              <a:t>12</a:t>
            </a:fld>
            <a:endParaRPr lang="en-US" sz="1800" smtClean="0">
              <a:latin typeface="Calibri" panose="020F0502020204030204" pitchFamily="34" charset="0"/>
            </a:endParaRPr>
          </a:p>
        </p:txBody>
      </p:sp>
      <p:sp>
        <p:nvSpPr>
          <p:cNvPr id="3" name="Title 2"/>
          <p:cNvSpPr>
            <a:spLocks noGrp="1"/>
          </p:cNvSpPr>
          <p:nvPr>
            <p:ph type="title" idx="4294967295"/>
          </p:nvPr>
        </p:nvSpPr>
        <p:spPr>
          <a:xfrm>
            <a:off x="0" y="42943"/>
            <a:ext cx="9144000" cy="805719"/>
          </a:xfrm>
          <a:prstGeom prst="rect">
            <a:avLst/>
          </a:prstGeom>
        </p:spPr>
        <p:txBody>
          <a:bodyPr/>
          <a:lstStyle/>
          <a:p>
            <a:r>
              <a:rPr lang="en-ZA" sz="2000" b="1" dirty="0" smtClean="0">
                <a:solidFill>
                  <a:schemeClr val="bg1"/>
                </a:solidFill>
                <a:latin typeface="Futura Md BT" panose="020B0602020204020303" pitchFamily="34" charset="0"/>
              </a:rPr>
              <a:t>Informal sector</a:t>
            </a:r>
            <a:endParaRPr lang="en-ZA" sz="2000" b="1" dirty="0">
              <a:solidFill>
                <a:schemeClr val="bg1"/>
              </a:solidFill>
              <a:latin typeface="Futura Md BT" panose="020B0602020204020303" pitchFamily="34" charset="0"/>
            </a:endParaRPr>
          </a:p>
        </p:txBody>
      </p:sp>
      <p:sp>
        <p:nvSpPr>
          <p:cNvPr id="4" name="TextBox 3"/>
          <p:cNvSpPr txBox="1"/>
          <p:nvPr/>
        </p:nvSpPr>
        <p:spPr>
          <a:xfrm>
            <a:off x="1087517" y="848662"/>
            <a:ext cx="7461259" cy="6647974"/>
          </a:xfrm>
          <a:prstGeom prst="rect">
            <a:avLst/>
          </a:prstGeom>
          <a:noFill/>
        </p:spPr>
        <p:txBody>
          <a:bodyPr wrap="square" rtlCol="0">
            <a:spAutoFit/>
          </a:bodyPr>
          <a:lstStyle/>
          <a:p>
            <a:pPr>
              <a:defRPr/>
            </a:pPr>
            <a:r>
              <a:rPr lang="en-ZA" sz="2400" dirty="0">
                <a:latin typeface="Futura Md BT" panose="020B0602020204020303" pitchFamily="34" charset="0"/>
              </a:rPr>
              <a:t>The informal sector has the following two components:</a:t>
            </a:r>
          </a:p>
          <a:p>
            <a:pPr marL="514350" indent="-514350">
              <a:buFont typeface="+mj-lt"/>
              <a:buAutoNum type="arabicParenR"/>
              <a:defRPr/>
            </a:pPr>
            <a:r>
              <a:rPr lang="en-ZA" sz="2400" dirty="0">
                <a:latin typeface="Futura Md BT" panose="020B0602020204020303" pitchFamily="34" charset="0"/>
              </a:rPr>
              <a:t> Employees working in establishments that employ less than five employees, who do not deduct income tax from their salaries/wages; and</a:t>
            </a:r>
          </a:p>
          <a:p>
            <a:pPr marL="514350" indent="-514350">
              <a:buFont typeface="+mj-lt"/>
              <a:buAutoNum type="arabicParenR"/>
              <a:defRPr/>
            </a:pPr>
            <a:r>
              <a:rPr lang="en-ZA" sz="2400" dirty="0">
                <a:latin typeface="Futura Md BT" panose="020B0602020204020303" pitchFamily="34" charset="0"/>
              </a:rPr>
              <a:t>Employers, own-account workers and persons helping unpaid</a:t>
            </a:r>
          </a:p>
          <a:p>
            <a:pPr>
              <a:defRPr/>
            </a:pPr>
            <a:r>
              <a:rPr lang="en-ZA" sz="2400" i="1" dirty="0" smtClean="0">
                <a:latin typeface="Futura Md BT" panose="020B0602020204020303" pitchFamily="34" charset="0"/>
              </a:rPr>
              <a:t>Source</a:t>
            </a:r>
            <a:r>
              <a:rPr lang="en-ZA" sz="2400" i="1" dirty="0">
                <a:latin typeface="Futura Md BT" panose="020B0602020204020303" pitchFamily="34" charset="0"/>
              </a:rPr>
              <a:t>: </a:t>
            </a:r>
            <a:r>
              <a:rPr lang="en-ZA" sz="2400" i="1" dirty="0" smtClean="0">
                <a:latin typeface="Futura Md BT" panose="020B0602020204020303" pitchFamily="34" charset="0"/>
              </a:rPr>
              <a:t>StatsSA</a:t>
            </a:r>
          </a:p>
          <a:p>
            <a:pPr>
              <a:defRPr/>
            </a:pPr>
            <a:r>
              <a:rPr lang="en-ZA" sz="2400" i="1" dirty="0" smtClean="0">
                <a:latin typeface="Futura Md BT" panose="020B0602020204020303" pitchFamily="34" charset="0"/>
              </a:rPr>
              <a:t>KwaZulu-Natal </a:t>
            </a:r>
            <a:r>
              <a:rPr lang="en-ZA" sz="2400" i="1" dirty="0">
                <a:latin typeface="Futura Md BT" panose="020B0602020204020303" pitchFamily="34" charset="0"/>
              </a:rPr>
              <a:t>has 19% </a:t>
            </a:r>
            <a:r>
              <a:rPr lang="en-ZA" sz="2400" i="1" dirty="0" smtClean="0">
                <a:latin typeface="Futura Md BT" panose="020B0602020204020303" pitchFamily="34" charset="0"/>
              </a:rPr>
              <a:t> (459 000) of </a:t>
            </a:r>
            <a:r>
              <a:rPr lang="en-ZA" sz="2400" i="1" dirty="0">
                <a:latin typeface="Futura Md BT" panose="020B0602020204020303" pitchFamily="34" charset="0"/>
              </a:rPr>
              <a:t>the workforce which operates in the informal </a:t>
            </a:r>
            <a:r>
              <a:rPr lang="en-ZA" sz="2400" i="1" dirty="0" smtClean="0">
                <a:latin typeface="Futura Md BT" panose="020B0602020204020303" pitchFamily="34" charset="0"/>
              </a:rPr>
              <a:t>economy. This number excludes agriculture and domestic workers.  - Labour Force Survey October 2014 – Statistics SA </a:t>
            </a:r>
            <a:endParaRPr lang="en-ZA" sz="2400" i="1" dirty="0">
              <a:latin typeface="Futura Md BT" panose="020B0602020204020303" pitchFamily="34" charset="0"/>
            </a:endParaRPr>
          </a:p>
          <a:p>
            <a:pPr>
              <a:defRPr/>
            </a:pPr>
            <a:endParaRPr lang="en-ZA" sz="2400" i="1" dirty="0">
              <a:latin typeface="Futura Md BT" panose="020B0602020204020303" pitchFamily="34" charset="0"/>
            </a:endParaRPr>
          </a:p>
          <a:p>
            <a:endParaRPr lang="en-ZA" sz="2400" dirty="0" smtClean="0">
              <a:latin typeface="Futura Md BT" panose="020B0602020204020303"/>
            </a:endParaRPr>
          </a:p>
          <a:p>
            <a:r>
              <a:rPr lang="en-ZA" sz="2400" dirty="0">
                <a:latin typeface="Futura Md BT" panose="020B0602020204020303"/>
              </a:rPr>
              <a:t>	</a:t>
            </a:r>
            <a:endParaRPr lang="en-ZA" sz="2400" dirty="0" smtClean="0">
              <a:latin typeface="Futura Md BT" panose="020B0602020204020303"/>
            </a:endParaRPr>
          </a:p>
          <a:p>
            <a:endParaRPr lang="en-ZA" dirty="0">
              <a:latin typeface="Futura Md BT" panose="020B0602020204020303"/>
            </a:endParaRPr>
          </a:p>
        </p:txBody>
      </p:sp>
    </p:spTree>
    <p:extLst>
      <p:ext uri="{BB962C8B-B14F-4D97-AF65-F5344CB8AC3E}">
        <p14:creationId xmlns:p14="http://schemas.microsoft.com/office/powerpoint/2010/main" val="6423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13</a:t>
            </a:fld>
            <a:endParaRPr lang="en-US" dirty="0">
              <a:solidFill>
                <a:prstClr val="black"/>
              </a:solidFill>
            </a:endParaRPr>
          </a:p>
        </p:txBody>
      </p:sp>
      <p:sp>
        <p:nvSpPr>
          <p:cNvPr id="7" name="TextBox 6"/>
          <p:cNvSpPr txBox="1"/>
          <p:nvPr/>
        </p:nvSpPr>
        <p:spPr>
          <a:xfrm>
            <a:off x="847283"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Water </a:t>
            </a:r>
            <a:r>
              <a:rPr lang="en-ZA" sz="3600" b="1" dirty="0">
                <a:solidFill>
                  <a:schemeClr val="bg1"/>
                </a:solidFill>
                <a:latin typeface="Futura Md BT" panose="020B0602020204020303" pitchFamily="34" charset="0"/>
              </a:rPr>
              <a:t>volumes ( Mm</a:t>
            </a:r>
            <a:r>
              <a:rPr lang="en-ZA" sz="3600" b="1" baseline="30000" dirty="0">
                <a:solidFill>
                  <a:schemeClr val="bg1"/>
                </a:solidFill>
                <a:latin typeface="Futura Md BT" panose="020B0602020204020303" pitchFamily="34" charset="0"/>
              </a:rPr>
              <a:t>3</a:t>
            </a:r>
            <a:r>
              <a:rPr lang="en-ZA" sz="3600" b="1" dirty="0">
                <a:solidFill>
                  <a:schemeClr val="bg1"/>
                </a:solidFill>
                <a:latin typeface="Futura Md BT" panose="020B0602020204020303" pitchFamily="34" charset="0"/>
              </a:rPr>
              <a:t>/a)</a:t>
            </a:r>
          </a:p>
        </p:txBody>
      </p:sp>
      <p:graphicFrame>
        <p:nvGraphicFramePr>
          <p:cNvPr id="5" name="Table 4"/>
          <p:cNvGraphicFramePr>
            <a:graphicFrameLocks noGrp="1"/>
          </p:cNvGraphicFramePr>
          <p:nvPr>
            <p:extLst>
              <p:ext uri="{D42A27DB-BD31-4B8C-83A1-F6EECF244321}">
                <p14:modId xmlns:p14="http://schemas.microsoft.com/office/powerpoint/2010/main" val="1466061126"/>
              </p:ext>
            </p:extLst>
          </p:nvPr>
        </p:nvGraphicFramePr>
        <p:xfrm>
          <a:off x="301924" y="778960"/>
          <a:ext cx="7789652" cy="2153307"/>
        </p:xfrm>
        <a:graphic>
          <a:graphicData uri="http://schemas.openxmlformats.org/drawingml/2006/table">
            <a:tbl>
              <a:tblPr firstRow="1" bandRow="1">
                <a:tableStyleId>{5C22544A-7EE6-4342-B048-85BDC9FD1C3A}</a:tableStyleId>
              </a:tblPr>
              <a:tblGrid>
                <a:gridCol w="3894826"/>
                <a:gridCol w="3894826"/>
              </a:tblGrid>
              <a:tr h="690267">
                <a:tc>
                  <a:txBody>
                    <a:bodyPr/>
                    <a:lstStyle/>
                    <a:p>
                      <a:r>
                        <a:rPr lang="en-ZA" dirty="0" err="1" smtClean="0"/>
                        <a:t>Mvoti</a:t>
                      </a:r>
                      <a:endParaRPr lang="en-ZA" dirty="0"/>
                    </a:p>
                  </a:txBody>
                  <a:tcPr/>
                </a:tc>
                <a:tc>
                  <a:txBody>
                    <a:bodyPr/>
                    <a:lstStyle/>
                    <a:p>
                      <a:r>
                        <a:rPr lang="en-ZA" dirty="0" err="1" smtClean="0"/>
                        <a:t>Isithundu</a:t>
                      </a:r>
                      <a:r>
                        <a:rPr lang="en-ZA" baseline="0" dirty="0" smtClean="0"/>
                        <a:t> Excess Firm Yield</a:t>
                      </a:r>
                      <a:endParaRPr lang="en-ZA" dirty="0"/>
                    </a:p>
                  </a:txBody>
                  <a:tcPr/>
                </a:tc>
              </a:tr>
              <a:tr h="303864">
                <a:tc>
                  <a:txBody>
                    <a:bodyPr/>
                    <a:lstStyle/>
                    <a:p>
                      <a:r>
                        <a:rPr lang="en-ZA" dirty="0" smtClean="0"/>
                        <a:t>MV3</a:t>
                      </a:r>
                    </a:p>
                  </a:txBody>
                  <a:tcPr/>
                </a:tc>
                <a:tc>
                  <a:txBody>
                    <a:bodyPr/>
                    <a:lstStyle/>
                    <a:p>
                      <a:pPr algn="ctr"/>
                      <a:r>
                        <a:rPr lang="en-ZA" dirty="0" smtClean="0"/>
                        <a:t>34.88</a:t>
                      </a:r>
                      <a:endParaRPr lang="en-ZA" dirty="0"/>
                    </a:p>
                  </a:txBody>
                  <a:tcPr/>
                </a:tc>
              </a:tr>
              <a:tr h="303864">
                <a:tc>
                  <a:txBody>
                    <a:bodyPr/>
                    <a:lstStyle/>
                    <a:p>
                      <a:r>
                        <a:rPr lang="en-ZA" dirty="0" smtClean="0"/>
                        <a:t>MV41</a:t>
                      </a:r>
                    </a:p>
                  </a:txBody>
                  <a:tcPr/>
                </a:tc>
                <a:tc>
                  <a:txBody>
                    <a:bodyPr/>
                    <a:lstStyle/>
                    <a:p>
                      <a:pPr algn="ctr"/>
                      <a:r>
                        <a:rPr lang="en-ZA" dirty="0" smtClean="0"/>
                        <a:t>8.08</a:t>
                      </a:r>
                      <a:endParaRPr lang="en-ZA" dirty="0"/>
                    </a:p>
                  </a:txBody>
                  <a:tcPr/>
                </a:tc>
              </a:tr>
              <a:tr h="303864">
                <a:tc>
                  <a:txBody>
                    <a:bodyPr/>
                    <a:lstStyle/>
                    <a:p>
                      <a:r>
                        <a:rPr lang="en-ZA" dirty="0" smtClean="0"/>
                        <a:t>MV42</a:t>
                      </a:r>
                    </a:p>
                  </a:txBody>
                  <a:tcPr/>
                </a:tc>
                <a:tc>
                  <a:txBody>
                    <a:bodyPr/>
                    <a:lstStyle/>
                    <a:p>
                      <a:pPr algn="ctr"/>
                      <a:r>
                        <a:rPr lang="en-ZA" dirty="0" smtClean="0"/>
                        <a:t>15.22</a:t>
                      </a:r>
                      <a:endParaRPr lang="en-ZA" dirty="0"/>
                    </a:p>
                  </a:txBody>
                  <a:tcPr/>
                </a:tc>
              </a:tr>
              <a:tr h="303864">
                <a:tc>
                  <a:txBody>
                    <a:bodyPr/>
                    <a:lstStyle/>
                    <a:p>
                      <a:r>
                        <a:rPr lang="en-ZA" dirty="0" smtClean="0"/>
                        <a:t>MV43</a:t>
                      </a:r>
                    </a:p>
                  </a:txBody>
                  <a:tcPr/>
                </a:tc>
                <a:tc>
                  <a:txBody>
                    <a:bodyPr/>
                    <a:lstStyle/>
                    <a:p>
                      <a:pPr algn="ctr"/>
                      <a:r>
                        <a:rPr lang="en-ZA" dirty="0" smtClean="0"/>
                        <a:t>13.77</a:t>
                      </a:r>
                      <a:endParaRPr lang="en-ZA"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9022393"/>
              </p:ext>
            </p:extLst>
          </p:nvPr>
        </p:nvGraphicFramePr>
        <p:xfrm>
          <a:off x="370934" y="3131388"/>
          <a:ext cx="7660257" cy="2978866"/>
        </p:xfrm>
        <a:graphic>
          <a:graphicData uri="http://schemas.openxmlformats.org/drawingml/2006/table">
            <a:tbl>
              <a:tblPr firstRow="1" bandRow="1">
                <a:tableStyleId>{5C22544A-7EE6-4342-B048-85BDC9FD1C3A}</a:tableStyleId>
              </a:tblPr>
              <a:tblGrid>
                <a:gridCol w="2494037"/>
                <a:gridCol w="1094322"/>
                <a:gridCol w="1348816"/>
                <a:gridCol w="1374266"/>
                <a:gridCol w="1348816"/>
              </a:tblGrid>
              <a:tr h="148001">
                <a:tc>
                  <a:txBody>
                    <a:bodyPr/>
                    <a:lstStyle/>
                    <a:p>
                      <a:pPr algn="ctr" fontAlgn="ctr"/>
                      <a:r>
                        <a:rPr lang="en-ZA" sz="1000" u="none" strike="noStrike" dirty="0">
                          <a:effectLst/>
                        </a:rPr>
                        <a:t>Umkhomazi Scenarios</a:t>
                      </a:r>
                      <a:endParaRPr lang="en-ZA" sz="1000" b="1" i="0" u="none" strike="noStrike" dirty="0">
                        <a:solidFill>
                          <a:srgbClr val="000000"/>
                        </a:solidFill>
                        <a:effectLst/>
                        <a:latin typeface="Calibri" panose="020F0502020204030204" pitchFamily="34" charset="0"/>
                      </a:endParaRPr>
                    </a:p>
                  </a:txBody>
                  <a:tcPr marL="6975" marR="6975" marT="6975" marB="0" anchor="ctr"/>
                </a:tc>
                <a:tc gridSpan="2">
                  <a:txBody>
                    <a:bodyPr/>
                    <a:lstStyle/>
                    <a:p>
                      <a:pPr algn="ctr" fontAlgn="b"/>
                      <a:r>
                        <a:rPr lang="en-ZA" sz="1000" u="none" strike="noStrike" dirty="0">
                          <a:effectLst/>
                        </a:rPr>
                        <a:t>Smithfield HFY (No support to Ngwadini)</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gridSpan="2">
                  <a:txBody>
                    <a:bodyPr/>
                    <a:lstStyle/>
                    <a:p>
                      <a:pPr algn="ctr" fontAlgn="b"/>
                      <a:r>
                        <a:rPr lang="en-ZA" sz="1000" u="none" strike="noStrike" dirty="0">
                          <a:effectLst/>
                        </a:rPr>
                        <a:t>Ngwadini HFY (No sup from Smithfield)</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r>
              <a:tr h="207752">
                <a:tc>
                  <a:txBody>
                    <a:bodyPr/>
                    <a:lstStyle/>
                    <a:p>
                      <a:pPr algn="ctr"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ctr"/>
                </a:tc>
                <a:tc>
                  <a:txBody>
                    <a:bodyPr/>
                    <a:lstStyle/>
                    <a:p>
                      <a:pPr algn="ctr" fontAlgn="b"/>
                      <a:r>
                        <a:rPr lang="en-ZA" sz="1000" u="none" strike="noStrike">
                          <a:effectLst/>
                        </a:rPr>
                        <a:t>No EWR</a:t>
                      </a:r>
                      <a:endParaRPr lang="en-ZA" sz="1000" b="1"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With EWR</a:t>
                      </a:r>
                      <a:endParaRPr lang="en-ZA" sz="1000" b="1"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No EWR</a:t>
                      </a:r>
                      <a:endParaRPr lang="en-ZA" sz="1000" b="1"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With EWR</a:t>
                      </a:r>
                      <a:endParaRPr lang="en-ZA" sz="1000" b="1"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dirty="0">
                          <a:effectLst/>
                        </a:rPr>
                        <a:t>MK2</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196.0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11.99</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142.20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MK22</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MK23</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MK31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150.10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5.98</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MK32</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161.00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6.63</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a:effectLst/>
                        </a:rPr>
                        <a:t>MK33</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161.00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6.63</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gridSpan="2">
                  <a:txBody>
                    <a:bodyPr/>
                    <a:lstStyle/>
                    <a:p>
                      <a:pPr algn="ctr" fontAlgn="b"/>
                      <a:r>
                        <a:rPr lang="en-ZA" sz="1000" u="none" strike="noStrike" dirty="0">
                          <a:effectLst/>
                        </a:rPr>
                        <a:t>Smithfield HFY (With support to Ngwadini)</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gridSpan="2">
                  <a:txBody>
                    <a:bodyPr/>
                    <a:lstStyle/>
                    <a:p>
                      <a:pPr algn="ctr" fontAlgn="b"/>
                      <a:r>
                        <a:rPr lang="en-ZA" sz="1000" u="none" strike="noStrike" dirty="0">
                          <a:effectLst/>
                        </a:rPr>
                        <a:t>Ngwadini HFY (With support from Smithfield)</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r>
              <a:tr h="207752">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gridSpan="2">
                  <a:txBody>
                    <a:bodyPr/>
                    <a:lstStyle/>
                    <a:p>
                      <a:pPr algn="ctr" fontAlgn="b"/>
                      <a:r>
                        <a:rPr lang="en-ZA" sz="1000" u="none" strike="noStrike" dirty="0" err="1">
                          <a:effectLst/>
                        </a:rPr>
                        <a:t>Mkomazi</a:t>
                      </a:r>
                      <a:r>
                        <a:rPr lang="en-ZA" sz="1000" u="none" strike="noStrike" dirty="0">
                          <a:effectLst/>
                        </a:rPr>
                        <a:t> multiplier</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a:txBody>
                    <a:bodyPr/>
                    <a:lstStyle/>
                    <a:p>
                      <a:pPr algn="ctr" fontAlgn="b"/>
                      <a:r>
                        <a:rPr lang="en-ZA" sz="1000" u="none" strike="noStrike" dirty="0">
                          <a:effectLst/>
                        </a:rPr>
                        <a:t> </a:t>
                      </a:r>
                      <a:endParaRPr lang="en-ZA" sz="1000" b="1"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MK4</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142.5</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54.80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MK41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84.10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54.80</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a:effectLst/>
                        </a:rPr>
                        <a:t>MK42</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92.50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dirty="0">
                          <a:effectLst/>
                        </a:rPr>
                        <a:t>54.80</a:t>
                      </a:r>
                      <a:endParaRPr lang="en-ZA" sz="1000" b="0" i="0" u="none" strike="noStrike" dirty="0">
                        <a:solidFill>
                          <a:srgbClr val="000000"/>
                        </a:solidFill>
                        <a:effectLst/>
                        <a:latin typeface="Calibri" panose="020F0502020204030204" pitchFamily="34" charset="0"/>
                      </a:endParaRPr>
                    </a:p>
                  </a:txBody>
                  <a:tcPr marL="6975" marR="6975" marT="6975" marB="0" anchor="b"/>
                </a:tc>
              </a:tr>
            </a:tbl>
          </a:graphicData>
        </a:graphic>
      </p:graphicFrame>
    </p:spTree>
    <p:extLst>
      <p:ext uri="{BB962C8B-B14F-4D97-AF65-F5344CB8AC3E}">
        <p14:creationId xmlns:p14="http://schemas.microsoft.com/office/powerpoint/2010/main" val="334218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14</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Costs and benefits in Mvoti</a:t>
            </a:r>
            <a:endParaRPr lang="en-ZA" sz="3600" b="1" dirty="0">
              <a:solidFill>
                <a:schemeClr val="bg1"/>
              </a:solidFill>
              <a:latin typeface="Futura Md BT" panose="020B0602020204020303" pitchFamily="34" charset="0"/>
            </a:endParaRPr>
          </a:p>
        </p:txBody>
      </p:sp>
      <p:sp>
        <p:nvSpPr>
          <p:cNvPr id="8" name="TextBox 7"/>
          <p:cNvSpPr txBox="1"/>
          <p:nvPr/>
        </p:nvSpPr>
        <p:spPr>
          <a:xfrm>
            <a:off x="420424" y="980849"/>
            <a:ext cx="8438904" cy="5262979"/>
          </a:xfrm>
          <a:prstGeom prst="rect">
            <a:avLst/>
          </a:prstGeom>
          <a:noFill/>
        </p:spPr>
        <p:txBody>
          <a:bodyPr wrap="square" rtlCol="0">
            <a:spAutoFit/>
          </a:bodyPr>
          <a:lstStyle/>
          <a:p>
            <a:pPr marL="457200" indent="-457200">
              <a:buFont typeface="+mj-lt"/>
              <a:buAutoNum type="arabicPeriod"/>
            </a:pPr>
            <a:r>
              <a:rPr lang="en-ZA" sz="2400" dirty="0" smtClean="0">
                <a:latin typeface="Futura Md BT" panose="020B0602020204020303" pitchFamily="34" charset="0"/>
              </a:rPr>
              <a:t>Benefits: </a:t>
            </a:r>
          </a:p>
          <a:p>
            <a:pPr marL="914400" lvl="1" indent="-457200">
              <a:buFont typeface="+mj-lt"/>
              <a:buAutoNum type="arabicPeriod"/>
            </a:pPr>
            <a:r>
              <a:rPr lang="en-ZA" sz="2400" dirty="0" smtClean="0">
                <a:latin typeface="Futura Md BT" panose="020B0602020204020303" pitchFamily="34" charset="0"/>
              </a:rPr>
              <a:t>Additional water allocated to the following sectors:</a:t>
            </a:r>
          </a:p>
          <a:p>
            <a:pPr marL="1371600" lvl="2" indent="-457200">
              <a:buFont typeface="+mj-lt"/>
              <a:buAutoNum type="arabicPeriod"/>
            </a:pPr>
            <a:r>
              <a:rPr lang="en-ZA" sz="2400" dirty="0" smtClean="0">
                <a:latin typeface="Futura Md BT" panose="020B0602020204020303" pitchFamily="34" charset="0"/>
              </a:rPr>
              <a:t>Industrial</a:t>
            </a:r>
          </a:p>
          <a:p>
            <a:pPr marL="1371600" lvl="2" indent="-457200">
              <a:buFont typeface="+mj-lt"/>
              <a:buAutoNum type="arabicPeriod"/>
            </a:pPr>
            <a:r>
              <a:rPr lang="en-ZA" sz="2400" dirty="0" smtClean="0">
                <a:latin typeface="Futura Md BT" panose="020B0602020204020303" pitchFamily="34" charset="0"/>
              </a:rPr>
              <a:t>Urban domestic</a:t>
            </a:r>
          </a:p>
          <a:p>
            <a:pPr marL="1371600" lvl="2" indent="-457200">
              <a:buFont typeface="+mj-lt"/>
              <a:buAutoNum type="arabicPeriod"/>
            </a:pPr>
            <a:r>
              <a:rPr lang="en-ZA" sz="2400" dirty="0" smtClean="0">
                <a:latin typeface="Futura Md BT" panose="020B0602020204020303" pitchFamily="34" charset="0"/>
              </a:rPr>
              <a:t>Irrigation</a:t>
            </a:r>
          </a:p>
          <a:p>
            <a:pPr marL="457200" indent="-457200">
              <a:buFont typeface="+mj-lt"/>
              <a:buAutoNum type="arabicPeriod"/>
            </a:pPr>
            <a:r>
              <a:rPr lang="en-ZA" sz="2400" dirty="0" smtClean="0">
                <a:latin typeface="Futura Md BT" panose="020B0602020204020303" pitchFamily="34" charset="0"/>
              </a:rPr>
              <a:t>Costs</a:t>
            </a:r>
          </a:p>
          <a:p>
            <a:pPr marL="914400" lvl="1" indent="-457200">
              <a:buFont typeface="+mj-lt"/>
              <a:buAutoNum type="arabicPeriod"/>
            </a:pPr>
            <a:r>
              <a:rPr lang="en-ZA" sz="2400" dirty="0" smtClean="0">
                <a:latin typeface="Futura Md BT" panose="020B0602020204020303" pitchFamily="34" charset="0"/>
              </a:rPr>
              <a:t>Construction costs - dam</a:t>
            </a:r>
          </a:p>
          <a:p>
            <a:pPr marL="914400" lvl="1" indent="-457200">
              <a:buFont typeface="+mj-lt"/>
              <a:buAutoNum type="arabicPeriod"/>
            </a:pPr>
            <a:r>
              <a:rPr lang="en-ZA" sz="2400" dirty="0" smtClean="0">
                <a:latin typeface="Futura Md BT" panose="020B0602020204020303" pitchFamily="34" charset="0"/>
              </a:rPr>
              <a:t>Maintenance costs</a:t>
            </a:r>
          </a:p>
          <a:p>
            <a:pPr marL="914400" lvl="1" indent="-457200">
              <a:buFont typeface="+mj-lt"/>
              <a:buAutoNum type="arabicPeriod"/>
            </a:pPr>
            <a:r>
              <a:rPr lang="en-ZA" sz="2400" dirty="0" smtClean="0">
                <a:latin typeface="Futura Md BT" panose="020B0602020204020303" pitchFamily="34" charset="0"/>
              </a:rPr>
              <a:t>Operational costs</a:t>
            </a:r>
          </a:p>
          <a:p>
            <a:pPr marL="342900"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899033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15</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Results – Mvoti scenarios</a:t>
            </a:r>
            <a:endParaRPr lang="en-ZA" sz="3600" b="1" dirty="0">
              <a:solidFill>
                <a:schemeClr val="bg1"/>
              </a:solidFill>
              <a:latin typeface="Futura Md BT" panose="020B06020202040203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36512713"/>
              </p:ext>
            </p:extLst>
          </p:nvPr>
        </p:nvGraphicFramePr>
        <p:xfrm>
          <a:off x="1403231" y="2069858"/>
          <a:ext cx="6062440" cy="2411652"/>
        </p:xfrm>
        <a:graphic>
          <a:graphicData uri="http://schemas.openxmlformats.org/drawingml/2006/table">
            <a:tbl>
              <a:tblPr firstRow="1" bandRow="1">
                <a:tableStyleId>{5C22544A-7EE6-4342-B048-85BDC9FD1C3A}</a:tableStyleId>
              </a:tblPr>
              <a:tblGrid>
                <a:gridCol w="1515610"/>
                <a:gridCol w="1515610"/>
                <a:gridCol w="1515610"/>
                <a:gridCol w="1515610"/>
              </a:tblGrid>
              <a:tr h="646074">
                <a:tc>
                  <a:txBody>
                    <a:bodyPr/>
                    <a:lstStyle/>
                    <a:p>
                      <a:r>
                        <a:rPr lang="en-ZA" dirty="0" smtClean="0"/>
                        <a:t>Scenario</a:t>
                      </a:r>
                      <a:endParaRPr lang="en-ZA" dirty="0"/>
                    </a:p>
                  </a:txBody>
                  <a:tcPr/>
                </a:tc>
                <a:tc>
                  <a:txBody>
                    <a:bodyPr/>
                    <a:lstStyle/>
                    <a:p>
                      <a:r>
                        <a:rPr lang="en-ZA" dirty="0" smtClean="0"/>
                        <a:t>Projected GDP growth (R million)</a:t>
                      </a:r>
                      <a:endParaRPr lang="en-ZA" dirty="0"/>
                    </a:p>
                  </a:txBody>
                  <a:tcPr/>
                </a:tc>
                <a:tc>
                  <a:txBody>
                    <a:bodyPr/>
                    <a:lstStyle/>
                    <a:p>
                      <a:r>
                        <a:rPr lang="en-ZA" dirty="0" smtClean="0"/>
                        <a:t>Projected additional labour </a:t>
                      </a:r>
                      <a:endParaRPr lang="en-ZA" dirty="0"/>
                    </a:p>
                  </a:txBody>
                  <a:tcPr/>
                </a:tc>
                <a:tc>
                  <a:txBody>
                    <a:bodyPr/>
                    <a:lstStyle/>
                    <a:p>
                      <a:r>
                        <a:rPr lang="en-ZA" dirty="0" smtClean="0"/>
                        <a:t>Rank</a:t>
                      </a:r>
                      <a:endParaRPr lang="en-ZA" dirty="0"/>
                    </a:p>
                  </a:txBody>
                  <a:tcPr/>
                </a:tc>
              </a:tr>
              <a:tr h="374313">
                <a:tc>
                  <a:txBody>
                    <a:bodyPr/>
                    <a:lstStyle/>
                    <a:p>
                      <a:r>
                        <a:rPr lang="en-ZA" dirty="0" smtClean="0"/>
                        <a:t>MV3</a:t>
                      </a:r>
                      <a:endParaRPr lang="en-ZA" dirty="0"/>
                    </a:p>
                  </a:txBody>
                  <a:tcPr>
                    <a:lnB w="12700" cap="flat" cmpd="sng" algn="ctr">
                      <a:solidFill>
                        <a:schemeClr val="tx1"/>
                      </a:solidFill>
                      <a:prstDash val="solid"/>
                      <a:round/>
                      <a:headEnd type="none" w="med" len="med"/>
                      <a:tailEnd type="none" w="med" len="med"/>
                    </a:lnB>
                  </a:tcPr>
                </a:tc>
                <a:tc>
                  <a:txBody>
                    <a:bodyPr/>
                    <a:lstStyle/>
                    <a:p>
                      <a:r>
                        <a:rPr lang="en-ZA" dirty="0" smtClean="0"/>
                        <a:t>39 683</a:t>
                      </a:r>
                      <a:endParaRPr lang="en-ZA" dirty="0"/>
                    </a:p>
                  </a:txBody>
                  <a:tcPr>
                    <a:lnB w="12700" cap="flat" cmpd="sng" algn="ctr">
                      <a:solidFill>
                        <a:schemeClr val="tx1"/>
                      </a:solidFill>
                      <a:prstDash val="solid"/>
                      <a:round/>
                      <a:headEnd type="none" w="med" len="med"/>
                      <a:tailEnd type="none" w="med" len="med"/>
                    </a:lnB>
                  </a:tcPr>
                </a:tc>
                <a:tc>
                  <a:txBody>
                    <a:bodyPr/>
                    <a:lstStyle/>
                    <a:p>
                      <a:r>
                        <a:rPr lang="en-ZA" dirty="0" smtClean="0"/>
                        <a:t>21 661</a:t>
                      </a:r>
                      <a:endParaRPr lang="en-ZA" dirty="0"/>
                    </a:p>
                  </a:txBody>
                  <a:tcPr>
                    <a:lnB w="12700" cap="flat" cmpd="sng" algn="ctr">
                      <a:solidFill>
                        <a:schemeClr val="tx1"/>
                      </a:solidFill>
                      <a:prstDash val="solid"/>
                      <a:round/>
                      <a:headEnd type="none" w="med" len="med"/>
                      <a:tailEnd type="none" w="med" len="med"/>
                    </a:lnB>
                  </a:tcPr>
                </a:tc>
                <a:tc>
                  <a:txBody>
                    <a:bodyPr/>
                    <a:lstStyle/>
                    <a:p>
                      <a:pPr algn="ctr"/>
                      <a:r>
                        <a:rPr lang="en-ZA" dirty="0" smtClean="0"/>
                        <a:t>1</a:t>
                      </a:r>
                      <a:endParaRPr lang="en-ZA" dirty="0"/>
                    </a:p>
                  </a:txBody>
                  <a:tcPr>
                    <a:lnB w="12700" cap="flat" cmpd="sng" algn="ctr">
                      <a:solidFill>
                        <a:schemeClr val="tx1"/>
                      </a:solidFill>
                      <a:prstDash val="solid"/>
                      <a:round/>
                      <a:headEnd type="none" w="med" len="med"/>
                      <a:tailEnd type="none" w="med" len="med"/>
                    </a:lnB>
                  </a:tcPr>
                </a:tc>
              </a:tr>
              <a:tr h="374313">
                <a:tc>
                  <a:txBody>
                    <a:bodyPr/>
                    <a:lstStyle/>
                    <a:p>
                      <a:r>
                        <a:rPr lang="en-ZA" dirty="0" smtClean="0"/>
                        <a:t>MV41</a:t>
                      </a:r>
                      <a:endParaRPr lang="en-ZA" dirty="0"/>
                    </a:p>
                  </a:txBody>
                  <a:tcPr>
                    <a:lnT w="12700" cap="flat" cmpd="sng" algn="ctr">
                      <a:solidFill>
                        <a:schemeClr val="tx1"/>
                      </a:solidFill>
                      <a:prstDash val="solid"/>
                      <a:round/>
                      <a:headEnd type="none" w="med" len="med"/>
                      <a:tailEnd type="none" w="med" len="med"/>
                    </a:lnT>
                  </a:tcPr>
                </a:tc>
                <a:tc>
                  <a:txBody>
                    <a:bodyPr/>
                    <a:lstStyle/>
                    <a:p>
                      <a:r>
                        <a:rPr lang="en-ZA" dirty="0" smtClean="0"/>
                        <a:t>15 808</a:t>
                      </a:r>
                      <a:endParaRPr lang="en-ZA" dirty="0"/>
                    </a:p>
                  </a:txBody>
                  <a:tcPr>
                    <a:lnT w="12700" cap="flat" cmpd="sng" algn="ctr">
                      <a:solidFill>
                        <a:schemeClr val="tx1"/>
                      </a:solidFill>
                      <a:prstDash val="solid"/>
                      <a:round/>
                      <a:headEnd type="none" w="med" len="med"/>
                      <a:tailEnd type="none" w="med" len="med"/>
                    </a:lnT>
                  </a:tcPr>
                </a:tc>
                <a:tc>
                  <a:txBody>
                    <a:bodyPr/>
                    <a:lstStyle/>
                    <a:p>
                      <a:r>
                        <a:rPr lang="en-ZA" dirty="0" smtClean="0"/>
                        <a:t>6 427</a:t>
                      </a:r>
                      <a:endParaRPr lang="en-ZA" dirty="0"/>
                    </a:p>
                  </a:txBody>
                  <a:tcPr>
                    <a:lnT w="12700" cap="flat" cmpd="sng" algn="ctr">
                      <a:solidFill>
                        <a:schemeClr val="tx1"/>
                      </a:solidFill>
                      <a:prstDash val="solid"/>
                      <a:round/>
                      <a:headEnd type="none" w="med" len="med"/>
                      <a:tailEnd type="none" w="med" len="med"/>
                    </a:lnT>
                  </a:tcPr>
                </a:tc>
                <a:tc>
                  <a:txBody>
                    <a:bodyPr/>
                    <a:lstStyle/>
                    <a:p>
                      <a:pPr algn="ctr"/>
                      <a:r>
                        <a:rPr lang="en-ZA" dirty="0" smtClean="0"/>
                        <a:t>4</a:t>
                      </a:r>
                      <a:endParaRPr lang="en-ZA" dirty="0"/>
                    </a:p>
                  </a:txBody>
                  <a:tcPr>
                    <a:lnT w="12700" cap="flat" cmpd="sng" algn="ctr">
                      <a:solidFill>
                        <a:schemeClr val="tx1"/>
                      </a:solidFill>
                      <a:prstDash val="solid"/>
                      <a:round/>
                      <a:headEnd type="none" w="med" len="med"/>
                      <a:tailEnd type="none" w="med" len="med"/>
                    </a:lnT>
                  </a:tcPr>
                </a:tc>
              </a:tr>
              <a:tr h="374313">
                <a:tc>
                  <a:txBody>
                    <a:bodyPr/>
                    <a:lstStyle/>
                    <a:p>
                      <a:r>
                        <a:rPr lang="en-ZA" dirty="0" smtClean="0"/>
                        <a:t>MV42</a:t>
                      </a:r>
                      <a:endParaRPr lang="en-ZA" dirty="0"/>
                    </a:p>
                  </a:txBody>
                  <a:tcPr/>
                </a:tc>
                <a:tc>
                  <a:txBody>
                    <a:bodyPr/>
                    <a:lstStyle/>
                    <a:p>
                      <a:r>
                        <a:rPr lang="en-ZA" dirty="0" smtClean="0"/>
                        <a:t>25 713</a:t>
                      </a:r>
                      <a:endParaRPr lang="en-ZA" dirty="0"/>
                    </a:p>
                  </a:txBody>
                  <a:tcPr/>
                </a:tc>
                <a:tc>
                  <a:txBody>
                    <a:bodyPr/>
                    <a:lstStyle/>
                    <a:p>
                      <a:r>
                        <a:rPr lang="en-ZA" dirty="0" smtClean="0"/>
                        <a:t>11 360</a:t>
                      </a:r>
                      <a:endParaRPr lang="en-ZA" dirty="0"/>
                    </a:p>
                  </a:txBody>
                  <a:tcPr/>
                </a:tc>
                <a:tc>
                  <a:txBody>
                    <a:bodyPr/>
                    <a:lstStyle/>
                    <a:p>
                      <a:pPr algn="ctr"/>
                      <a:r>
                        <a:rPr lang="en-ZA" dirty="0" smtClean="0"/>
                        <a:t>2</a:t>
                      </a:r>
                      <a:endParaRPr lang="en-ZA" dirty="0"/>
                    </a:p>
                  </a:txBody>
                  <a:tcPr/>
                </a:tc>
              </a:tr>
              <a:tr h="374313">
                <a:tc>
                  <a:txBody>
                    <a:bodyPr/>
                    <a:lstStyle/>
                    <a:p>
                      <a:r>
                        <a:rPr lang="en-ZA" dirty="0" smtClean="0"/>
                        <a:t>MV43</a:t>
                      </a:r>
                      <a:endParaRPr lang="en-ZA" dirty="0"/>
                    </a:p>
                  </a:txBody>
                  <a:tcPr/>
                </a:tc>
                <a:tc>
                  <a:txBody>
                    <a:bodyPr/>
                    <a:lstStyle/>
                    <a:p>
                      <a:r>
                        <a:rPr lang="en-ZA" dirty="0" smtClean="0"/>
                        <a:t>10 412</a:t>
                      </a:r>
                      <a:endParaRPr lang="en-ZA" dirty="0"/>
                    </a:p>
                  </a:txBody>
                  <a:tcPr/>
                </a:tc>
                <a:tc>
                  <a:txBody>
                    <a:bodyPr/>
                    <a:lstStyle/>
                    <a:p>
                      <a:r>
                        <a:rPr lang="en-ZA" dirty="0" smtClean="0"/>
                        <a:t>10 412</a:t>
                      </a:r>
                      <a:endParaRPr lang="en-ZA" dirty="0"/>
                    </a:p>
                  </a:txBody>
                  <a:tcPr/>
                </a:tc>
                <a:tc>
                  <a:txBody>
                    <a:bodyPr/>
                    <a:lstStyle/>
                    <a:p>
                      <a:pPr algn="ctr"/>
                      <a:r>
                        <a:rPr lang="en-ZA" dirty="0" smtClean="0"/>
                        <a:t>3</a:t>
                      </a:r>
                      <a:endParaRPr lang="en-ZA" dirty="0"/>
                    </a:p>
                  </a:txBody>
                  <a:tcPr/>
                </a:tc>
              </a:tr>
            </a:tbl>
          </a:graphicData>
        </a:graphic>
      </p:graphicFrame>
    </p:spTree>
    <p:extLst>
      <p:ext uri="{BB962C8B-B14F-4D97-AF65-F5344CB8AC3E}">
        <p14:creationId xmlns:p14="http://schemas.microsoft.com/office/powerpoint/2010/main" val="402669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16</a:t>
            </a:fld>
            <a:endParaRPr lang="en-US" dirty="0">
              <a:solidFill>
                <a:prstClr val="black"/>
              </a:solidFill>
            </a:endParaRPr>
          </a:p>
        </p:txBody>
      </p:sp>
      <p:sp>
        <p:nvSpPr>
          <p:cNvPr id="7" name="TextBox 6"/>
          <p:cNvSpPr txBox="1"/>
          <p:nvPr/>
        </p:nvSpPr>
        <p:spPr>
          <a:xfrm>
            <a:off x="715878" y="-22795"/>
            <a:ext cx="7399421" cy="584775"/>
          </a:xfrm>
          <a:prstGeom prst="rect">
            <a:avLst/>
          </a:prstGeom>
          <a:noFill/>
        </p:spPr>
        <p:txBody>
          <a:bodyPr wrap="square" rtlCol="0">
            <a:spAutoFit/>
          </a:bodyPr>
          <a:lstStyle/>
          <a:p>
            <a:pPr algn="ctr"/>
            <a:r>
              <a:rPr lang="en-ZA" sz="3200" b="1" dirty="0" smtClean="0">
                <a:solidFill>
                  <a:schemeClr val="bg1"/>
                </a:solidFill>
                <a:latin typeface="Futura Md BT" panose="020B0602020204020303" pitchFamily="34" charset="0"/>
              </a:rPr>
              <a:t>Results – </a:t>
            </a:r>
            <a:r>
              <a:rPr lang="en-ZA" sz="3200" b="1" dirty="0" err="1" smtClean="0">
                <a:solidFill>
                  <a:schemeClr val="bg1"/>
                </a:solidFill>
                <a:latin typeface="Futura Md BT" panose="020B0602020204020303" pitchFamily="34" charset="0"/>
              </a:rPr>
              <a:t>Mvoti</a:t>
            </a:r>
            <a:r>
              <a:rPr lang="en-ZA" sz="3200" b="1" dirty="0" smtClean="0">
                <a:solidFill>
                  <a:schemeClr val="bg1"/>
                </a:solidFill>
                <a:latin typeface="Futura Md BT" panose="020B0602020204020303" pitchFamily="34" charset="0"/>
              </a:rPr>
              <a:t> scenarios ranking</a:t>
            </a:r>
            <a:endParaRPr lang="en-ZA" sz="3200" b="1" dirty="0">
              <a:solidFill>
                <a:schemeClr val="bg1"/>
              </a:solidFill>
              <a:latin typeface="Futura Md BT" panose="020B0602020204020303"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016856885"/>
              </p:ext>
            </p:extLst>
          </p:nvPr>
        </p:nvGraphicFramePr>
        <p:xfrm>
          <a:off x="1247098" y="1229547"/>
          <a:ext cx="2681654" cy="41228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682102982"/>
              </p:ext>
            </p:extLst>
          </p:nvPr>
        </p:nvGraphicFramePr>
        <p:xfrm>
          <a:off x="5094480" y="1203669"/>
          <a:ext cx="2681654" cy="4122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2881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17</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Costs and benefits in </a:t>
            </a:r>
            <a:r>
              <a:rPr lang="en-ZA" sz="3600" b="1" dirty="0" err="1" smtClean="0">
                <a:solidFill>
                  <a:schemeClr val="bg1"/>
                </a:solidFill>
                <a:latin typeface="Futura Md BT" panose="020B0602020204020303" pitchFamily="34" charset="0"/>
              </a:rPr>
              <a:t>Mkomazi</a:t>
            </a:r>
            <a:endParaRPr lang="en-ZA" sz="3600" b="1" dirty="0">
              <a:solidFill>
                <a:schemeClr val="bg1"/>
              </a:solidFill>
              <a:latin typeface="Futura Md BT" panose="020B0602020204020303" pitchFamily="34" charset="0"/>
            </a:endParaRPr>
          </a:p>
        </p:txBody>
      </p:sp>
      <p:sp>
        <p:nvSpPr>
          <p:cNvPr id="8" name="TextBox 7"/>
          <p:cNvSpPr txBox="1"/>
          <p:nvPr/>
        </p:nvSpPr>
        <p:spPr>
          <a:xfrm>
            <a:off x="420424" y="980849"/>
            <a:ext cx="8438904" cy="6001643"/>
          </a:xfrm>
          <a:prstGeom prst="rect">
            <a:avLst/>
          </a:prstGeom>
          <a:noFill/>
        </p:spPr>
        <p:txBody>
          <a:bodyPr wrap="square" rtlCol="0">
            <a:spAutoFit/>
          </a:bodyPr>
          <a:lstStyle/>
          <a:p>
            <a:pPr marL="457200" indent="-457200">
              <a:buFont typeface="+mj-lt"/>
              <a:buAutoNum type="arabicPeriod"/>
            </a:pPr>
            <a:r>
              <a:rPr lang="en-ZA" sz="2400" dirty="0" smtClean="0">
                <a:latin typeface="Futura Md BT" panose="020B0602020204020303" pitchFamily="34" charset="0"/>
              </a:rPr>
              <a:t>Benefits: </a:t>
            </a:r>
          </a:p>
          <a:p>
            <a:pPr marL="914400" lvl="1" indent="-457200">
              <a:buFont typeface="+mj-lt"/>
              <a:buAutoNum type="arabicPeriod"/>
            </a:pPr>
            <a:r>
              <a:rPr lang="en-ZA" sz="2400" dirty="0" smtClean="0">
                <a:latin typeface="Futura Md BT" panose="020B0602020204020303" pitchFamily="34" charset="0"/>
              </a:rPr>
              <a:t>Additional water allocated to the following sectors:</a:t>
            </a:r>
          </a:p>
          <a:p>
            <a:pPr marL="1371600" lvl="2" indent="-457200">
              <a:buFont typeface="+mj-lt"/>
              <a:buAutoNum type="arabicPeriod"/>
            </a:pPr>
            <a:r>
              <a:rPr lang="en-ZA" sz="2400" dirty="0" smtClean="0">
                <a:latin typeface="Futura Md BT" panose="020B0602020204020303" pitchFamily="34" charset="0"/>
              </a:rPr>
              <a:t>Industrial</a:t>
            </a:r>
          </a:p>
          <a:p>
            <a:pPr marL="1371600" lvl="2" indent="-457200">
              <a:buFont typeface="+mj-lt"/>
              <a:buAutoNum type="arabicPeriod"/>
            </a:pPr>
            <a:r>
              <a:rPr lang="en-ZA" sz="2400" dirty="0" smtClean="0">
                <a:latin typeface="Futura Md BT" panose="020B0602020204020303" pitchFamily="34" charset="0"/>
              </a:rPr>
              <a:t>Urban domestic</a:t>
            </a:r>
          </a:p>
          <a:p>
            <a:pPr marL="1371600" lvl="2" indent="-457200">
              <a:buFont typeface="+mj-lt"/>
              <a:buAutoNum type="arabicPeriod"/>
            </a:pPr>
            <a:r>
              <a:rPr lang="en-ZA" sz="2400" dirty="0" err="1" smtClean="0">
                <a:latin typeface="Futura Md BT" panose="020B0602020204020303" pitchFamily="34" charset="0"/>
              </a:rPr>
              <a:t>Saiccor</a:t>
            </a:r>
            <a:endParaRPr lang="en-ZA" sz="2400" dirty="0" smtClean="0">
              <a:latin typeface="Futura Md BT" panose="020B0602020204020303" pitchFamily="34" charset="0"/>
            </a:endParaRPr>
          </a:p>
          <a:p>
            <a:pPr marL="457200" indent="-457200">
              <a:buFont typeface="+mj-lt"/>
              <a:buAutoNum type="arabicPeriod"/>
            </a:pPr>
            <a:r>
              <a:rPr lang="en-ZA" sz="2400" dirty="0" smtClean="0">
                <a:latin typeface="Futura Md BT" panose="020B0602020204020303" pitchFamily="34" charset="0"/>
              </a:rPr>
              <a:t>Costs</a:t>
            </a:r>
          </a:p>
          <a:p>
            <a:pPr marL="914400" lvl="1" indent="-457200">
              <a:buFont typeface="+mj-lt"/>
              <a:buAutoNum type="arabicPeriod"/>
            </a:pPr>
            <a:r>
              <a:rPr lang="en-ZA" sz="2400" dirty="0" smtClean="0">
                <a:latin typeface="Futura Md BT" panose="020B0602020204020303" pitchFamily="34" charset="0"/>
              </a:rPr>
              <a:t>Construction costs</a:t>
            </a:r>
          </a:p>
          <a:p>
            <a:pPr marL="1371600" lvl="2" indent="-457200">
              <a:buFont typeface="+mj-lt"/>
              <a:buAutoNum type="arabicPeriod"/>
            </a:pPr>
            <a:r>
              <a:rPr lang="en-ZA" sz="2400" dirty="0" smtClean="0">
                <a:latin typeface="Futura Md BT" panose="020B0602020204020303" pitchFamily="34" charset="0"/>
              </a:rPr>
              <a:t>Ngwadini construction</a:t>
            </a:r>
          </a:p>
          <a:p>
            <a:pPr marL="1371600" lvl="2" indent="-457200">
              <a:buFont typeface="+mj-lt"/>
              <a:buAutoNum type="arabicPeriod"/>
            </a:pPr>
            <a:r>
              <a:rPr lang="en-ZA" sz="2400" dirty="0" smtClean="0">
                <a:latin typeface="Futura Md BT" panose="020B0602020204020303" pitchFamily="34" charset="0"/>
              </a:rPr>
              <a:t>Smithfield construction</a:t>
            </a:r>
          </a:p>
          <a:p>
            <a:pPr marL="914400" lvl="1" indent="-457200">
              <a:buFont typeface="+mj-lt"/>
              <a:buAutoNum type="arabicPeriod"/>
            </a:pPr>
            <a:r>
              <a:rPr lang="en-ZA" sz="2400" dirty="0" smtClean="0">
                <a:latin typeface="Futura Md BT" panose="020B0602020204020303" pitchFamily="34" charset="0"/>
              </a:rPr>
              <a:t>Maintenance costs</a:t>
            </a:r>
          </a:p>
          <a:p>
            <a:pPr marL="914400" lvl="1" indent="-457200">
              <a:buFont typeface="+mj-lt"/>
              <a:buAutoNum type="arabicPeriod"/>
            </a:pPr>
            <a:r>
              <a:rPr lang="en-ZA" sz="2400" dirty="0" smtClean="0">
                <a:latin typeface="Futura Md BT" panose="020B0602020204020303" pitchFamily="34" charset="0"/>
              </a:rPr>
              <a:t>Operational costs</a:t>
            </a:r>
          </a:p>
          <a:p>
            <a:pPr marL="342900"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18549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18</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Results – Umkhomazi scenarios</a:t>
            </a:r>
            <a:endParaRPr lang="en-ZA" sz="3600" b="1" dirty="0">
              <a:solidFill>
                <a:schemeClr val="bg1"/>
              </a:solidFill>
              <a:latin typeface="Futura Md BT" panose="020B06020202040203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7297237"/>
              </p:ext>
            </p:extLst>
          </p:nvPr>
        </p:nvGraphicFramePr>
        <p:xfrm>
          <a:off x="621104" y="1078302"/>
          <a:ext cx="7226780" cy="4572000"/>
        </p:xfrm>
        <a:graphic>
          <a:graphicData uri="http://schemas.openxmlformats.org/drawingml/2006/table">
            <a:tbl>
              <a:tblPr firstRow="1" bandRow="1">
                <a:tableStyleId>{5C22544A-7EE6-4342-B048-85BDC9FD1C3A}</a:tableStyleId>
              </a:tblPr>
              <a:tblGrid>
                <a:gridCol w="1445356"/>
                <a:gridCol w="1445356"/>
                <a:gridCol w="1445356"/>
                <a:gridCol w="1445356"/>
                <a:gridCol w="1445356"/>
              </a:tblGrid>
              <a:tr h="640729">
                <a:tc>
                  <a:txBody>
                    <a:bodyPr/>
                    <a:lstStyle/>
                    <a:p>
                      <a:r>
                        <a:rPr lang="en-ZA" dirty="0" smtClean="0"/>
                        <a:t>Scenario</a:t>
                      </a:r>
                      <a:endParaRPr lang="en-ZA" dirty="0"/>
                    </a:p>
                  </a:txBody>
                  <a:tcPr/>
                </a:tc>
                <a:tc>
                  <a:txBody>
                    <a:bodyPr/>
                    <a:lstStyle/>
                    <a:p>
                      <a:r>
                        <a:rPr lang="en-ZA" dirty="0" smtClean="0"/>
                        <a:t>Projected GDP growth (R million)</a:t>
                      </a:r>
                      <a:endParaRPr lang="en-ZA" dirty="0"/>
                    </a:p>
                  </a:txBody>
                  <a:tcPr/>
                </a:tc>
                <a:tc>
                  <a:txBody>
                    <a:bodyPr/>
                    <a:lstStyle/>
                    <a:p>
                      <a:r>
                        <a:rPr lang="en-ZA" dirty="0" smtClean="0"/>
                        <a:t>Projected additional labour </a:t>
                      </a:r>
                      <a:endParaRPr lang="en-ZA" dirty="0"/>
                    </a:p>
                  </a:txBody>
                  <a:tcPr/>
                </a:tc>
                <a:tc>
                  <a:txBody>
                    <a:bodyPr/>
                    <a:lstStyle/>
                    <a:p>
                      <a:r>
                        <a:rPr lang="en-ZA" dirty="0" smtClean="0"/>
                        <a:t>GDP growth rank</a:t>
                      </a:r>
                      <a:endParaRPr lang="en-ZA" dirty="0"/>
                    </a:p>
                  </a:txBody>
                  <a:tcPr/>
                </a:tc>
                <a:tc>
                  <a:txBody>
                    <a:bodyPr/>
                    <a:lstStyle/>
                    <a:p>
                      <a:r>
                        <a:rPr lang="en-ZA" dirty="0" smtClean="0"/>
                        <a:t>Additional</a:t>
                      </a:r>
                      <a:r>
                        <a:rPr lang="en-ZA" baseline="0" dirty="0" smtClean="0"/>
                        <a:t> labour rank</a:t>
                      </a:r>
                      <a:endParaRPr lang="en-ZA" dirty="0"/>
                    </a:p>
                  </a:txBody>
                  <a:tcPr/>
                </a:tc>
              </a:tr>
              <a:tr h="311186">
                <a:tc>
                  <a:txBody>
                    <a:bodyPr/>
                    <a:lstStyle/>
                    <a:p>
                      <a:r>
                        <a:rPr lang="en-ZA" dirty="0" smtClean="0"/>
                        <a:t>MK2</a:t>
                      </a:r>
                      <a:endParaRPr lang="en-ZA" dirty="0"/>
                    </a:p>
                  </a:txBody>
                  <a:tcPr/>
                </a:tc>
                <a:tc>
                  <a:txBody>
                    <a:bodyPr/>
                    <a:lstStyle/>
                    <a:p>
                      <a:r>
                        <a:rPr lang="en-ZA" dirty="0" smtClean="0"/>
                        <a:t>386 158</a:t>
                      </a:r>
                    </a:p>
                  </a:txBody>
                  <a:tcPr/>
                </a:tc>
                <a:tc>
                  <a:txBody>
                    <a:bodyPr/>
                    <a:lstStyle/>
                    <a:p>
                      <a:r>
                        <a:rPr lang="en-ZA" dirty="0" smtClean="0"/>
                        <a:t>402 685</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11186">
                <a:tc>
                  <a:txBody>
                    <a:bodyPr/>
                    <a:lstStyle/>
                    <a:p>
                      <a:r>
                        <a:rPr lang="en-ZA" dirty="0" smtClean="0"/>
                        <a:t>MK21</a:t>
                      </a:r>
                      <a:endParaRPr lang="en-ZA" dirty="0"/>
                    </a:p>
                  </a:txBody>
                  <a:tcPr/>
                </a:tc>
                <a:tc>
                  <a:txBody>
                    <a:bodyPr/>
                    <a:lstStyle/>
                    <a:p>
                      <a:r>
                        <a:rPr lang="en-ZA" dirty="0" smtClean="0"/>
                        <a:t>348 392</a:t>
                      </a:r>
                      <a:endParaRPr lang="en-ZA" dirty="0"/>
                    </a:p>
                  </a:txBody>
                  <a:tcPr/>
                </a:tc>
                <a:tc>
                  <a:txBody>
                    <a:bodyPr/>
                    <a:lstStyle/>
                    <a:p>
                      <a:r>
                        <a:rPr lang="en-ZA" dirty="0" smtClean="0"/>
                        <a:t>342 577</a:t>
                      </a:r>
                      <a:endParaRPr lang="en-ZA" dirty="0"/>
                    </a:p>
                  </a:txBody>
                  <a:tcPr/>
                </a:tc>
                <a:tc>
                  <a:txBody>
                    <a:bodyPr/>
                    <a:lstStyle/>
                    <a:p>
                      <a:r>
                        <a:rPr lang="en-ZA" dirty="0" smtClean="0"/>
                        <a:t>4</a:t>
                      </a:r>
                      <a:endParaRPr lang="en-ZA" dirty="0"/>
                    </a:p>
                  </a:txBody>
                  <a:tcPr/>
                </a:tc>
                <a:tc>
                  <a:txBody>
                    <a:bodyPr/>
                    <a:lstStyle/>
                    <a:p>
                      <a:r>
                        <a:rPr lang="en-ZA" dirty="0" smtClean="0"/>
                        <a:t>6</a:t>
                      </a:r>
                      <a:endParaRPr lang="en-ZA" dirty="0"/>
                    </a:p>
                  </a:txBody>
                  <a:tcPr/>
                </a:tc>
              </a:tr>
              <a:tr h="346782">
                <a:tc>
                  <a:txBody>
                    <a:bodyPr/>
                    <a:lstStyle/>
                    <a:p>
                      <a:r>
                        <a:rPr lang="en-ZA" dirty="0" smtClean="0"/>
                        <a:t>MK22</a:t>
                      </a:r>
                      <a:endParaRPr lang="en-ZA" dirty="0"/>
                    </a:p>
                  </a:txBody>
                  <a:tcPr/>
                </a:tc>
                <a:tc>
                  <a:txBody>
                    <a:bodyPr/>
                    <a:lstStyle/>
                    <a:p>
                      <a:r>
                        <a:rPr lang="en-ZA" dirty="0" smtClean="0"/>
                        <a:t> 354 093</a:t>
                      </a:r>
                      <a:endParaRPr lang="en-ZA" dirty="0"/>
                    </a:p>
                  </a:txBody>
                  <a:tcPr/>
                </a:tc>
                <a:tc>
                  <a:txBody>
                    <a:bodyPr/>
                    <a:lstStyle/>
                    <a:p>
                      <a:r>
                        <a:rPr lang="en-ZA" dirty="0" smtClean="0"/>
                        <a:t>353</a:t>
                      </a:r>
                      <a:r>
                        <a:rPr lang="en-ZA" baseline="0" dirty="0" smtClean="0"/>
                        <a:t> 837</a:t>
                      </a:r>
                      <a:endParaRPr lang="en-ZA" dirty="0"/>
                    </a:p>
                  </a:txBody>
                  <a:tcPr/>
                </a:tc>
                <a:tc>
                  <a:txBody>
                    <a:bodyPr/>
                    <a:lstStyle/>
                    <a:p>
                      <a:r>
                        <a:rPr lang="en-ZA" dirty="0" smtClean="0"/>
                        <a:t>3</a:t>
                      </a:r>
                      <a:endParaRPr lang="en-ZA" dirty="0"/>
                    </a:p>
                  </a:txBody>
                  <a:tcPr/>
                </a:tc>
                <a:tc>
                  <a:txBody>
                    <a:bodyPr/>
                    <a:lstStyle/>
                    <a:p>
                      <a:r>
                        <a:rPr lang="en-ZA" dirty="0" smtClean="0"/>
                        <a:t>3</a:t>
                      </a:r>
                      <a:endParaRPr lang="en-ZA" dirty="0"/>
                    </a:p>
                  </a:txBody>
                  <a:tcPr/>
                </a:tc>
              </a:tr>
              <a:tr h="311186">
                <a:tc>
                  <a:txBody>
                    <a:bodyPr/>
                    <a:lstStyle/>
                    <a:p>
                      <a:r>
                        <a:rPr lang="en-ZA" dirty="0" smtClean="0"/>
                        <a:t>MK23</a:t>
                      </a:r>
                      <a:endParaRPr lang="en-ZA" dirty="0"/>
                    </a:p>
                  </a:txBody>
                  <a:tcPr/>
                </a:tc>
                <a:tc>
                  <a:txBody>
                    <a:bodyPr/>
                    <a:lstStyle/>
                    <a:p>
                      <a:r>
                        <a:rPr lang="en-ZA" dirty="0" smtClean="0"/>
                        <a:t>354 093 </a:t>
                      </a:r>
                      <a:endParaRPr lang="en-ZA" dirty="0"/>
                    </a:p>
                  </a:txBody>
                  <a:tcPr/>
                </a:tc>
                <a:tc>
                  <a:txBody>
                    <a:bodyPr/>
                    <a:lstStyle/>
                    <a:p>
                      <a:r>
                        <a:rPr lang="en-ZA" dirty="0" smtClean="0"/>
                        <a:t>353 837</a:t>
                      </a:r>
                      <a:endParaRPr lang="en-ZA" dirty="0"/>
                    </a:p>
                  </a:txBody>
                  <a:tcPr/>
                </a:tc>
                <a:tc>
                  <a:txBody>
                    <a:bodyPr/>
                    <a:lstStyle/>
                    <a:p>
                      <a:r>
                        <a:rPr lang="en-ZA" dirty="0" smtClean="0"/>
                        <a:t>3</a:t>
                      </a:r>
                      <a:endParaRPr lang="en-ZA" dirty="0"/>
                    </a:p>
                  </a:txBody>
                  <a:tcPr/>
                </a:tc>
                <a:tc>
                  <a:txBody>
                    <a:bodyPr/>
                    <a:lstStyle/>
                    <a:p>
                      <a:r>
                        <a:rPr lang="en-ZA" dirty="0" smtClean="0"/>
                        <a:t>3</a:t>
                      </a:r>
                      <a:endParaRPr lang="en-ZA" dirty="0"/>
                    </a:p>
                  </a:txBody>
                  <a:tcPr/>
                </a:tc>
              </a:tr>
              <a:tr h="311186">
                <a:tc>
                  <a:txBody>
                    <a:bodyPr/>
                    <a:lstStyle/>
                    <a:p>
                      <a:r>
                        <a:rPr lang="en-ZA" dirty="0" smtClean="0"/>
                        <a:t>MK31</a:t>
                      </a:r>
                      <a:endParaRPr lang="en-ZA" dirty="0"/>
                    </a:p>
                  </a:txBody>
                  <a:tcPr/>
                </a:tc>
                <a:tc>
                  <a:txBody>
                    <a:bodyPr/>
                    <a:lstStyle/>
                    <a:p>
                      <a:r>
                        <a:rPr lang="en-ZA" dirty="0" smtClean="0"/>
                        <a:t>351 204</a:t>
                      </a:r>
                      <a:endParaRPr lang="en-ZA" dirty="0"/>
                    </a:p>
                  </a:txBody>
                  <a:tcPr/>
                </a:tc>
                <a:tc>
                  <a:txBody>
                    <a:bodyPr/>
                    <a:lstStyle/>
                    <a:p>
                      <a:r>
                        <a:rPr lang="en-ZA" dirty="0" smtClean="0"/>
                        <a:t>351 777</a:t>
                      </a:r>
                      <a:endParaRPr lang="en-ZA" dirty="0"/>
                    </a:p>
                  </a:txBody>
                  <a:tcPr/>
                </a:tc>
                <a:tc>
                  <a:txBody>
                    <a:bodyPr/>
                    <a:lstStyle/>
                    <a:p>
                      <a:r>
                        <a:rPr lang="en-ZA" dirty="0" smtClean="0"/>
                        <a:t>6</a:t>
                      </a:r>
                      <a:endParaRPr lang="en-ZA" dirty="0"/>
                    </a:p>
                  </a:txBody>
                  <a:tcPr/>
                </a:tc>
                <a:tc>
                  <a:txBody>
                    <a:bodyPr/>
                    <a:lstStyle/>
                    <a:p>
                      <a:r>
                        <a:rPr lang="en-ZA" dirty="0" smtClean="0"/>
                        <a:t>4</a:t>
                      </a:r>
                      <a:endParaRPr lang="en-ZA" dirty="0"/>
                    </a:p>
                  </a:txBody>
                  <a:tcPr/>
                </a:tc>
              </a:tr>
              <a:tr h="311186">
                <a:tc>
                  <a:txBody>
                    <a:bodyPr/>
                    <a:lstStyle/>
                    <a:p>
                      <a:r>
                        <a:rPr lang="en-ZA" dirty="0" smtClean="0"/>
                        <a:t>MK32</a:t>
                      </a:r>
                      <a:endParaRPr lang="en-ZA" dirty="0"/>
                    </a:p>
                  </a:txBody>
                  <a:tcPr/>
                </a:tc>
                <a:tc>
                  <a:txBody>
                    <a:bodyPr/>
                    <a:lstStyle/>
                    <a:p>
                      <a:r>
                        <a:rPr lang="en-ZA" dirty="0" smtClean="0"/>
                        <a:t>358 397</a:t>
                      </a:r>
                      <a:endParaRPr lang="en-ZA" dirty="0"/>
                    </a:p>
                  </a:txBody>
                  <a:tcPr/>
                </a:tc>
                <a:tc>
                  <a:txBody>
                    <a:bodyPr/>
                    <a:lstStyle/>
                    <a:p>
                      <a:r>
                        <a:rPr lang="en-ZA" dirty="0" smtClean="0"/>
                        <a:t>365 594</a:t>
                      </a:r>
                      <a:endParaRPr lang="en-ZA" dirty="0"/>
                    </a:p>
                  </a:txBody>
                  <a:tcPr/>
                </a:tc>
                <a:tc>
                  <a:txBody>
                    <a:bodyPr/>
                    <a:lstStyle/>
                    <a:p>
                      <a:r>
                        <a:rPr lang="en-ZA" dirty="0" smtClean="0"/>
                        <a:t>5</a:t>
                      </a:r>
                      <a:endParaRPr lang="en-ZA" dirty="0"/>
                    </a:p>
                  </a:txBody>
                  <a:tcPr/>
                </a:tc>
                <a:tc>
                  <a:txBody>
                    <a:bodyPr/>
                    <a:lstStyle/>
                    <a:p>
                      <a:r>
                        <a:rPr lang="en-ZA" dirty="0" smtClean="0"/>
                        <a:t>2</a:t>
                      </a:r>
                      <a:endParaRPr lang="en-ZA" dirty="0"/>
                    </a:p>
                  </a:txBody>
                  <a:tcPr/>
                </a:tc>
              </a:tr>
              <a:tr h="311186">
                <a:tc>
                  <a:txBody>
                    <a:bodyPr/>
                    <a:lstStyle/>
                    <a:p>
                      <a:r>
                        <a:rPr lang="en-ZA" dirty="0" smtClean="0"/>
                        <a:t>MK33</a:t>
                      </a:r>
                      <a:endParaRPr lang="en-ZA" dirty="0"/>
                    </a:p>
                  </a:txBody>
                  <a:tcPr/>
                </a:tc>
                <a:tc>
                  <a:txBody>
                    <a:bodyPr/>
                    <a:lstStyle/>
                    <a:p>
                      <a:r>
                        <a:rPr lang="en-ZA" dirty="0" smtClean="0"/>
                        <a:t>358 397</a:t>
                      </a:r>
                      <a:endParaRPr lang="en-ZA" dirty="0"/>
                    </a:p>
                  </a:txBody>
                  <a:tcPr/>
                </a:tc>
                <a:tc>
                  <a:txBody>
                    <a:bodyPr/>
                    <a:lstStyle/>
                    <a:p>
                      <a:r>
                        <a:rPr lang="en-ZA" dirty="0" smtClean="0"/>
                        <a:t>365 594</a:t>
                      </a:r>
                      <a:endParaRPr lang="en-ZA" dirty="0"/>
                    </a:p>
                  </a:txBody>
                  <a:tcPr/>
                </a:tc>
                <a:tc>
                  <a:txBody>
                    <a:bodyPr/>
                    <a:lstStyle/>
                    <a:p>
                      <a:r>
                        <a:rPr lang="en-ZA" dirty="0" smtClean="0"/>
                        <a:t>5</a:t>
                      </a:r>
                      <a:endParaRPr lang="en-ZA" dirty="0"/>
                    </a:p>
                  </a:txBody>
                  <a:tcPr/>
                </a:tc>
                <a:tc>
                  <a:txBody>
                    <a:bodyPr/>
                    <a:lstStyle/>
                    <a:p>
                      <a:r>
                        <a:rPr lang="en-ZA" dirty="0" smtClean="0"/>
                        <a:t>2</a:t>
                      </a:r>
                      <a:endParaRPr lang="en-ZA" dirty="0"/>
                    </a:p>
                  </a:txBody>
                  <a:tcPr/>
                </a:tc>
              </a:tr>
              <a:tr h="311186">
                <a:tc>
                  <a:txBody>
                    <a:bodyPr/>
                    <a:lstStyle/>
                    <a:p>
                      <a:r>
                        <a:rPr lang="en-ZA" dirty="0" smtClean="0"/>
                        <a:t>MK4</a:t>
                      </a:r>
                      <a:endParaRPr lang="en-ZA" dirty="0"/>
                    </a:p>
                  </a:txBody>
                  <a:tcPr/>
                </a:tc>
                <a:tc>
                  <a:txBody>
                    <a:bodyPr/>
                    <a:lstStyle/>
                    <a:p>
                      <a:r>
                        <a:rPr lang="en-ZA" dirty="0" smtClean="0"/>
                        <a:t>357 056</a:t>
                      </a:r>
                      <a:endParaRPr lang="en-ZA" dirty="0"/>
                    </a:p>
                  </a:txBody>
                  <a:tcPr/>
                </a:tc>
                <a:tc>
                  <a:txBody>
                    <a:bodyPr/>
                    <a:lstStyle/>
                    <a:p>
                      <a:r>
                        <a:rPr lang="en-ZA" dirty="0" smtClean="0"/>
                        <a:t>346 582</a:t>
                      </a:r>
                      <a:endParaRPr lang="en-ZA" dirty="0"/>
                    </a:p>
                  </a:txBody>
                  <a:tcPr/>
                </a:tc>
                <a:tc>
                  <a:txBody>
                    <a:bodyPr/>
                    <a:lstStyle/>
                    <a:p>
                      <a:r>
                        <a:rPr lang="en-ZA" dirty="0" smtClean="0"/>
                        <a:t>2</a:t>
                      </a:r>
                      <a:endParaRPr lang="en-ZA" dirty="0"/>
                    </a:p>
                  </a:txBody>
                  <a:tcPr/>
                </a:tc>
                <a:tc>
                  <a:txBody>
                    <a:bodyPr/>
                    <a:lstStyle/>
                    <a:p>
                      <a:r>
                        <a:rPr lang="en-ZA" dirty="0" smtClean="0"/>
                        <a:t>5</a:t>
                      </a:r>
                      <a:endParaRPr lang="en-ZA" dirty="0"/>
                    </a:p>
                  </a:txBody>
                  <a:tcPr/>
                </a:tc>
              </a:tr>
              <a:tr h="311186">
                <a:tc>
                  <a:txBody>
                    <a:bodyPr/>
                    <a:lstStyle/>
                    <a:p>
                      <a:r>
                        <a:rPr lang="en-ZA" dirty="0" smtClean="0"/>
                        <a:t>MK41</a:t>
                      </a:r>
                      <a:endParaRPr lang="en-ZA" dirty="0"/>
                    </a:p>
                  </a:txBody>
                  <a:tcPr/>
                </a:tc>
                <a:tc>
                  <a:txBody>
                    <a:bodyPr/>
                    <a:lstStyle/>
                    <a:p>
                      <a:r>
                        <a:rPr lang="en-ZA" dirty="0" smtClean="0"/>
                        <a:t>290 228</a:t>
                      </a:r>
                      <a:endParaRPr lang="en-ZA" dirty="0"/>
                    </a:p>
                  </a:txBody>
                  <a:tcPr/>
                </a:tc>
                <a:tc>
                  <a:txBody>
                    <a:bodyPr/>
                    <a:lstStyle/>
                    <a:p>
                      <a:r>
                        <a:rPr lang="en-ZA" dirty="0" smtClean="0"/>
                        <a:t>243 680</a:t>
                      </a:r>
                      <a:endParaRPr lang="en-ZA" dirty="0"/>
                    </a:p>
                  </a:txBody>
                  <a:tcPr/>
                </a:tc>
                <a:tc>
                  <a:txBody>
                    <a:bodyPr/>
                    <a:lstStyle/>
                    <a:p>
                      <a:r>
                        <a:rPr lang="en-ZA" dirty="0" smtClean="0"/>
                        <a:t>8</a:t>
                      </a:r>
                      <a:endParaRPr lang="en-ZA" dirty="0"/>
                    </a:p>
                  </a:txBody>
                  <a:tcPr/>
                </a:tc>
                <a:tc>
                  <a:txBody>
                    <a:bodyPr/>
                    <a:lstStyle/>
                    <a:p>
                      <a:r>
                        <a:rPr lang="en-ZA" dirty="0" smtClean="0"/>
                        <a:t>8</a:t>
                      </a:r>
                      <a:endParaRPr lang="en-ZA" dirty="0"/>
                    </a:p>
                  </a:txBody>
                  <a:tcPr/>
                </a:tc>
              </a:tr>
              <a:tr h="311186">
                <a:tc>
                  <a:txBody>
                    <a:bodyPr/>
                    <a:lstStyle/>
                    <a:p>
                      <a:r>
                        <a:rPr lang="en-ZA" dirty="0" smtClean="0"/>
                        <a:t>MK42</a:t>
                      </a:r>
                      <a:endParaRPr lang="en-ZA" dirty="0"/>
                    </a:p>
                  </a:txBody>
                  <a:tcPr/>
                </a:tc>
                <a:tc>
                  <a:txBody>
                    <a:bodyPr/>
                    <a:lstStyle/>
                    <a:p>
                      <a:r>
                        <a:rPr lang="en-ZA" dirty="0" smtClean="0"/>
                        <a:t>303 646</a:t>
                      </a:r>
                      <a:endParaRPr lang="en-ZA" dirty="0"/>
                    </a:p>
                  </a:txBody>
                  <a:tcPr/>
                </a:tc>
                <a:tc>
                  <a:txBody>
                    <a:bodyPr/>
                    <a:lstStyle/>
                    <a:p>
                      <a:r>
                        <a:rPr lang="en-ZA" dirty="0" smtClean="0"/>
                        <a:t>261 266</a:t>
                      </a:r>
                      <a:endParaRPr lang="en-ZA" dirty="0"/>
                    </a:p>
                  </a:txBody>
                  <a:tcPr/>
                </a:tc>
                <a:tc>
                  <a:txBody>
                    <a:bodyPr/>
                    <a:lstStyle/>
                    <a:p>
                      <a:r>
                        <a:rPr lang="en-ZA" dirty="0" smtClean="0"/>
                        <a:t>7</a:t>
                      </a:r>
                      <a:endParaRPr lang="en-ZA" dirty="0"/>
                    </a:p>
                  </a:txBody>
                  <a:tcPr/>
                </a:tc>
                <a:tc>
                  <a:txBody>
                    <a:bodyPr/>
                    <a:lstStyle/>
                    <a:p>
                      <a:r>
                        <a:rPr lang="en-ZA" dirty="0" smtClean="0"/>
                        <a:t>7</a:t>
                      </a:r>
                      <a:endParaRPr lang="en-ZA" dirty="0"/>
                    </a:p>
                  </a:txBody>
                  <a:tcPr/>
                </a:tc>
              </a:tr>
            </a:tbl>
          </a:graphicData>
        </a:graphic>
      </p:graphicFrame>
    </p:spTree>
    <p:extLst>
      <p:ext uri="{BB962C8B-B14F-4D97-AF65-F5344CB8AC3E}">
        <p14:creationId xmlns:p14="http://schemas.microsoft.com/office/powerpoint/2010/main" val="320938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19</a:t>
            </a:fld>
            <a:endParaRPr lang="en-US" dirty="0">
              <a:solidFill>
                <a:prstClr val="black"/>
              </a:solidFill>
            </a:endParaRPr>
          </a:p>
        </p:txBody>
      </p:sp>
      <p:sp>
        <p:nvSpPr>
          <p:cNvPr id="7" name="TextBox 6"/>
          <p:cNvSpPr txBox="1"/>
          <p:nvPr/>
        </p:nvSpPr>
        <p:spPr>
          <a:xfrm>
            <a:off x="715878" y="-22795"/>
            <a:ext cx="7399421" cy="1077218"/>
          </a:xfrm>
          <a:prstGeom prst="rect">
            <a:avLst/>
          </a:prstGeom>
          <a:noFill/>
        </p:spPr>
        <p:txBody>
          <a:bodyPr wrap="square" rtlCol="0">
            <a:spAutoFit/>
          </a:bodyPr>
          <a:lstStyle/>
          <a:p>
            <a:pPr algn="ctr"/>
            <a:r>
              <a:rPr lang="en-ZA" sz="3200" b="1" dirty="0" smtClean="0">
                <a:solidFill>
                  <a:schemeClr val="bg1"/>
                </a:solidFill>
                <a:latin typeface="Futura Md BT" panose="020B0602020204020303" pitchFamily="34" charset="0"/>
              </a:rPr>
              <a:t>Results – </a:t>
            </a:r>
            <a:r>
              <a:rPr lang="en-ZA" sz="3200" b="1" dirty="0" err="1" smtClean="0">
                <a:solidFill>
                  <a:schemeClr val="bg1"/>
                </a:solidFill>
                <a:latin typeface="Futura Md BT" panose="020B0602020204020303" pitchFamily="34" charset="0"/>
              </a:rPr>
              <a:t>Mkomazi</a:t>
            </a:r>
            <a:r>
              <a:rPr lang="en-ZA" sz="3200" b="1" dirty="0" smtClean="0">
                <a:solidFill>
                  <a:schemeClr val="bg1"/>
                </a:solidFill>
                <a:latin typeface="Futura Md BT" panose="020B0602020204020303" pitchFamily="34" charset="0"/>
              </a:rPr>
              <a:t> scenarios ranking</a:t>
            </a:r>
            <a:endParaRPr lang="en-ZA" sz="3200" b="1" dirty="0">
              <a:solidFill>
                <a:schemeClr val="bg1"/>
              </a:solidFill>
              <a:latin typeface="Futura Md BT" panose="020B0602020204020303"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321739905"/>
              </p:ext>
            </p:extLst>
          </p:nvPr>
        </p:nvGraphicFramePr>
        <p:xfrm>
          <a:off x="554279" y="1295751"/>
          <a:ext cx="3411683" cy="3852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71837269"/>
              </p:ext>
            </p:extLst>
          </p:nvPr>
        </p:nvGraphicFramePr>
        <p:xfrm>
          <a:off x="5134905" y="1304378"/>
          <a:ext cx="3411683" cy="3852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23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2</a:t>
            </a:fld>
            <a:endParaRPr lang="en-US" dirty="0">
              <a:solidFill>
                <a:prstClr val="black"/>
              </a:solidFill>
            </a:endParaRPr>
          </a:p>
        </p:txBody>
      </p:sp>
      <p:sp>
        <p:nvSpPr>
          <p:cNvPr id="3" name="TextBox 2"/>
          <p:cNvSpPr txBox="1"/>
          <p:nvPr/>
        </p:nvSpPr>
        <p:spPr>
          <a:xfrm>
            <a:off x="928700" y="94891"/>
            <a:ext cx="7399421"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rPr>
              <a:t>Socio Economic evaluation in the public sector</a:t>
            </a:r>
            <a:endParaRPr lang="en-ZA" sz="2400" b="1" dirty="0">
              <a:solidFill>
                <a:schemeClr val="bg1"/>
              </a:solidFill>
              <a:latin typeface="Futura Md BT" panose="020B0602020204020303" pitchFamily="34" charset="0"/>
            </a:endParaRPr>
          </a:p>
        </p:txBody>
      </p:sp>
      <p:sp>
        <p:nvSpPr>
          <p:cNvPr id="4" name="TextBox 3"/>
          <p:cNvSpPr txBox="1"/>
          <p:nvPr/>
        </p:nvSpPr>
        <p:spPr>
          <a:xfrm>
            <a:off x="357201" y="1121573"/>
            <a:ext cx="8542421" cy="1200329"/>
          </a:xfrm>
          <a:prstGeom prst="rect">
            <a:avLst/>
          </a:prstGeom>
          <a:noFill/>
        </p:spPr>
        <p:txBody>
          <a:bodyPr wrap="square" rtlCol="0">
            <a:spAutoFit/>
          </a:bodyPr>
          <a:lstStyle/>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8607509"/>
              </p:ext>
            </p:extLst>
          </p:nvPr>
        </p:nvGraphicFramePr>
        <p:xfrm>
          <a:off x="357201" y="656865"/>
          <a:ext cx="8249727" cy="5699499"/>
        </p:xfrm>
        <a:graphic>
          <a:graphicData uri="http://schemas.openxmlformats.org/drawingml/2006/table">
            <a:tbl>
              <a:tblPr firstRow="1" bandRow="1">
                <a:tableStyleId>{5C22544A-7EE6-4342-B048-85BDC9FD1C3A}</a:tableStyleId>
              </a:tblPr>
              <a:tblGrid>
                <a:gridCol w="2749909"/>
                <a:gridCol w="2749909"/>
                <a:gridCol w="2749909"/>
              </a:tblGrid>
              <a:tr h="356398">
                <a:tc>
                  <a:txBody>
                    <a:bodyPr/>
                    <a:lstStyle/>
                    <a:p>
                      <a:r>
                        <a:rPr lang="en-ZA" dirty="0" smtClean="0"/>
                        <a:t>Attributes</a:t>
                      </a:r>
                      <a:endParaRPr lang="en-ZA" dirty="0"/>
                    </a:p>
                  </a:txBody>
                  <a:tcPr/>
                </a:tc>
                <a:tc>
                  <a:txBody>
                    <a:bodyPr/>
                    <a:lstStyle/>
                    <a:p>
                      <a:r>
                        <a:rPr lang="en-ZA" dirty="0" smtClean="0"/>
                        <a:t>Public Sector</a:t>
                      </a:r>
                      <a:endParaRPr lang="en-ZA" dirty="0"/>
                    </a:p>
                  </a:txBody>
                  <a:tcPr/>
                </a:tc>
                <a:tc>
                  <a:txBody>
                    <a:bodyPr/>
                    <a:lstStyle/>
                    <a:p>
                      <a:r>
                        <a:rPr lang="en-ZA" dirty="0" smtClean="0"/>
                        <a:t>Private Sector</a:t>
                      </a:r>
                      <a:endParaRPr lang="en-ZA" dirty="0"/>
                    </a:p>
                  </a:txBody>
                  <a:tcPr/>
                </a:tc>
              </a:tr>
              <a:tr h="890994">
                <a:tc>
                  <a:txBody>
                    <a:bodyPr/>
                    <a:lstStyle/>
                    <a:p>
                      <a:r>
                        <a:rPr lang="en-ZA" dirty="0" smtClean="0"/>
                        <a:t>Perspective</a:t>
                      </a:r>
                      <a:endParaRPr lang="en-ZA" dirty="0"/>
                    </a:p>
                  </a:txBody>
                  <a:tcPr/>
                </a:tc>
                <a:tc>
                  <a:txBody>
                    <a:bodyPr/>
                    <a:lstStyle/>
                    <a:p>
                      <a:r>
                        <a:rPr lang="en-ZA" dirty="0" smtClean="0"/>
                        <a:t>The</a:t>
                      </a:r>
                      <a:r>
                        <a:rPr lang="en-ZA" baseline="0" dirty="0" smtClean="0"/>
                        <a:t> broader community</a:t>
                      </a:r>
                      <a:endParaRPr lang="en-ZA" dirty="0"/>
                    </a:p>
                  </a:txBody>
                  <a:tcPr/>
                </a:tc>
                <a:tc>
                  <a:txBody>
                    <a:bodyPr/>
                    <a:lstStyle/>
                    <a:p>
                      <a:r>
                        <a:rPr lang="en-ZA" dirty="0" smtClean="0"/>
                        <a:t>Project shareholders/Capital</a:t>
                      </a:r>
                      <a:r>
                        <a:rPr lang="en-ZA" baseline="0" dirty="0" smtClean="0"/>
                        <a:t> providers</a:t>
                      </a:r>
                      <a:endParaRPr lang="en-ZA" dirty="0"/>
                    </a:p>
                  </a:txBody>
                  <a:tcPr/>
                </a:tc>
              </a:tr>
              <a:tr h="890994">
                <a:tc>
                  <a:txBody>
                    <a:bodyPr/>
                    <a:lstStyle/>
                    <a:p>
                      <a:r>
                        <a:rPr lang="en-ZA" dirty="0" smtClean="0"/>
                        <a:t>Goal</a:t>
                      </a:r>
                      <a:endParaRPr lang="en-ZA" dirty="0"/>
                    </a:p>
                  </a:txBody>
                  <a:tcPr/>
                </a:tc>
                <a:tc>
                  <a:txBody>
                    <a:bodyPr/>
                    <a:lstStyle/>
                    <a:p>
                      <a:r>
                        <a:rPr lang="en-ZA" dirty="0" smtClean="0"/>
                        <a:t>Most effective application</a:t>
                      </a:r>
                      <a:r>
                        <a:rPr lang="en-ZA" baseline="0" dirty="0" smtClean="0"/>
                        <a:t> of scarce resources</a:t>
                      </a:r>
                      <a:endParaRPr lang="en-ZA" dirty="0"/>
                    </a:p>
                  </a:txBody>
                  <a:tcPr/>
                </a:tc>
                <a:tc>
                  <a:txBody>
                    <a:bodyPr/>
                    <a:lstStyle/>
                    <a:p>
                      <a:r>
                        <a:rPr lang="en-ZA" dirty="0" smtClean="0"/>
                        <a:t>Maximization of net value</a:t>
                      </a:r>
                      <a:endParaRPr lang="en-ZA" dirty="0"/>
                    </a:p>
                  </a:txBody>
                  <a:tcPr/>
                </a:tc>
              </a:tr>
              <a:tr h="979588">
                <a:tc>
                  <a:txBody>
                    <a:bodyPr/>
                    <a:lstStyle/>
                    <a:p>
                      <a:r>
                        <a:rPr lang="en-ZA" dirty="0" smtClean="0"/>
                        <a:t>Scope</a:t>
                      </a:r>
                      <a:endParaRPr lang="en-ZA" dirty="0"/>
                    </a:p>
                  </a:txBody>
                  <a:tcPr/>
                </a:tc>
                <a:tc>
                  <a:txBody>
                    <a:bodyPr/>
                    <a:lstStyle/>
                    <a:p>
                      <a:r>
                        <a:rPr lang="en-ZA" dirty="0" smtClean="0"/>
                        <a:t>All aspects necessary</a:t>
                      </a:r>
                      <a:r>
                        <a:rPr lang="en-ZA" baseline="0" dirty="0" smtClean="0"/>
                        <a:t> for a rational economic decision</a:t>
                      </a:r>
                      <a:endParaRPr lang="en-ZA" dirty="0"/>
                    </a:p>
                  </a:txBody>
                  <a:tcPr/>
                </a:tc>
                <a:tc>
                  <a:txBody>
                    <a:bodyPr/>
                    <a:lstStyle/>
                    <a:p>
                      <a:r>
                        <a:rPr lang="en-ZA" dirty="0" smtClean="0"/>
                        <a:t>Limited to aspect that affect profits</a:t>
                      </a:r>
                      <a:endParaRPr lang="en-ZA" dirty="0"/>
                    </a:p>
                  </a:txBody>
                  <a:tcPr/>
                </a:tc>
              </a:tr>
              <a:tr h="890994">
                <a:tc>
                  <a:txBody>
                    <a:bodyPr/>
                    <a:lstStyle/>
                    <a:p>
                      <a:r>
                        <a:rPr lang="en-ZA" dirty="0" smtClean="0"/>
                        <a:t>Benefits</a:t>
                      </a:r>
                      <a:endParaRPr lang="en-ZA" dirty="0"/>
                    </a:p>
                  </a:txBody>
                  <a:tcPr/>
                </a:tc>
                <a:tc>
                  <a:txBody>
                    <a:bodyPr/>
                    <a:lstStyle/>
                    <a:p>
                      <a:r>
                        <a:rPr lang="en-ZA" dirty="0" smtClean="0"/>
                        <a:t> Additional goods, services, income and</a:t>
                      </a:r>
                      <a:r>
                        <a:rPr lang="en-ZA" baseline="0" dirty="0" smtClean="0"/>
                        <a:t> cost saving</a:t>
                      </a:r>
                      <a:endParaRPr lang="en-ZA" dirty="0"/>
                    </a:p>
                  </a:txBody>
                  <a:tcPr/>
                </a:tc>
                <a:tc>
                  <a:txBody>
                    <a:bodyPr/>
                    <a:lstStyle/>
                    <a:p>
                      <a:r>
                        <a:rPr lang="en-ZA" dirty="0" smtClean="0"/>
                        <a:t>Profit</a:t>
                      </a:r>
                      <a:r>
                        <a:rPr lang="en-ZA" baseline="0" dirty="0" smtClean="0"/>
                        <a:t> and financial return on capital employed</a:t>
                      </a:r>
                      <a:endParaRPr lang="en-ZA" dirty="0"/>
                    </a:p>
                  </a:txBody>
                  <a:tcPr/>
                </a:tc>
              </a:tr>
              <a:tr h="1657763">
                <a:tc>
                  <a:txBody>
                    <a:bodyPr/>
                    <a:lstStyle/>
                    <a:p>
                      <a:r>
                        <a:rPr lang="en-ZA" dirty="0" smtClean="0"/>
                        <a:t>Costs</a:t>
                      </a:r>
                      <a:endParaRPr lang="en-ZA" dirty="0"/>
                    </a:p>
                  </a:txBody>
                  <a:tcPr/>
                </a:tc>
                <a:tc>
                  <a:txBody>
                    <a:bodyPr/>
                    <a:lstStyle/>
                    <a:p>
                      <a:r>
                        <a:rPr lang="en-ZA" dirty="0" smtClean="0"/>
                        <a:t>Opportunity</a:t>
                      </a:r>
                      <a:r>
                        <a:rPr lang="en-ZA" baseline="0" dirty="0" smtClean="0"/>
                        <a:t> costs of goods and services foregone</a:t>
                      </a:r>
                      <a:endParaRPr lang="en-ZA" dirty="0"/>
                    </a:p>
                  </a:txBody>
                  <a:tcPr/>
                </a:tc>
                <a:tc>
                  <a:txBody>
                    <a:bodyPr/>
                    <a:lstStyle/>
                    <a:p>
                      <a:r>
                        <a:rPr lang="en-ZA" dirty="0" smtClean="0"/>
                        <a:t>Financial payments and depreciation calculate</a:t>
                      </a:r>
                      <a:r>
                        <a:rPr lang="en-ZA" baseline="0" dirty="0" smtClean="0"/>
                        <a:t> according to generally accepted accounting principles</a:t>
                      </a:r>
                      <a:endParaRPr lang="en-ZA" dirty="0"/>
                    </a:p>
                  </a:txBody>
                  <a:tcPr/>
                </a:tc>
              </a:tr>
            </a:tbl>
          </a:graphicData>
        </a:graphic>
      </p:graphicFrame>
    </p:spTree>
    <p:extLst>
      <p:ext uri="{BB962C8B-B14F-4D97-AF65-F5344CB8AC3E}">
        <p14:creationId xmlns:p14="http://schemas.microsoft.com/office/powerpoint/2010/main" val="371043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3</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Why use the selected metrics</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6740307"/>
          </a:xfrm>
          <a:prstGeom prst="rect">
            <a:avLst/>
          </a:prstGeom>
          <a:noFill/>
        </p:spPr>
        <p:txBody>
          <a:bodyPr wrap="square" rtlCol="0">
            <a:spAutoFit/>
          </a:bodyPr>
          <a:lstStyle/>
          <a:p>
            <a:pPr marL="342900" indent="-342900">
              <a:buFont typeface="Wingdings" panose="05000000000000000000" pitchFamily="2" charset="2"/>
              <a:buChar char="Ø"/>
            </a:pPr>
            <a:r>
              <a:rPr lang="en-ZA" sz="2400" dirty="0" smtClean="0">
                <a:latin typeface="Futura Md BT" panose="020B0602020204020303" pitchFamily="34" charset="0"/>
              </a:rPr>
              <a:t>We use the indicators to:</a:t>
            </a:r>
          </a:p>
          <a:p>
            <a:pPr marL="800100" lvl="1" indent="-342900">
              <a:buFont typeface="Wingdings" panose="05000000000000000000" pitchFamily="2" charset="2"/>
              <a:buChar char="Ø"/>
            </a:pPr>
            <a:r>
              <a:rPr lang="en-ZA" sz="2400" dirty="0" smtClean="0">
                <a:latin typeface="Futura Md BT" panose="020B0602020204020303" pitchFamily="34" charset="0"/>
              </a:rPr>
              <a:t>Show Economic growth	</a:t>
            </a:r>
          </a:p>
          <a:p>
            <a:pPr marL="800100" lvl="1" indent="-342900">
              <a:buFont typeface="Wingdings" panose="05000000000000000000" pitchFamily="2" charset="2"/>
              <a:buChar char="Ø"/>
            </a:pPr>
            <a:r>
              <a:rPr lang="en-ZA" sz="2400" dirty="0" smtClean="0">
                <a:latin typeface="Futura Md BT" panose="020B0602020204020303" pitchFamily="34" charset="0"/>
              </a:rPr>
              <a:t>Indicate Poverty alleviation contribution</a:t>
            </a:r>
          </a:p>
          <a:p>
            <a:pPr marL="800100" lvl="1" indent="-342900">
              <a:buFont typeface="Wingdings" panose="05000000000000000000" pitchFamily="2" charset="2"/>
              <a:buChar char="Ø"/>
            </a:pPr>
            <a:endParaRPr lang="en-ZA" sz="2400" dirty="0" smtClean="0">
              <a:latin typeface="Futura Md BT" panose="020B0602020204020303" pitchFamily="34" charset="0"/>
            </a:endParaRPr>
          </a:p>
          <a:p>
            <a:pPr marL="342900" indent="-342900">
              <a:buFont typeface="Wingdings" panose="05000000000000000000" pitchFamily="2" charset="2"/>
              <a:buChar char="Ø"/>
            </a:pPr>
            <a:r>
              <a:rPr lang="en-ZA" sz="2400" dirty="0" smtClean="0">
                <a:latin typeface="Futura Md BT" panose="020B0602020204020303" pitchFamily="34" charset="0"/>
              </a:rPr>
              <a:t>GDP:</a:t>
            </a:r>
          </a:p>
          <a:p>
            <a:pPr lvl="1"/>
            <a:r>
              <a:rPr lang="en-ZA" sz="2400" i="1" dirty="0" smtClean="0">
                <a:latin typeface="Futura Md BT" panose="020B0602020204020303" pitchFamily="34" charset="0"/>
              </a:rPr>
              <a:t>Value added made up of three elements:</a:t>
            </a:r>
          </a:p>
          <a:p>
            <a:pPr marL="971550" lvl="1" indent="-514350">
              <a:buFont typeface="+mj-lt"/>
              <a:buAutoNum type="romanUcPeriod"/>
            </a:pPr>
            <a:r>
              <a:rPr lang="en-ZA" sz="2400" dirty="0" smtClean="0">
                <a:latin typeface="Futura Md BT" panose="020B0602020204020303" pitchFamily="34" charset="0"/>
              </a:rPr>
              <a:t>Remuneration of employees (payments to households)</a:t>
            </a:r>
          </a:p>
          <a:p>
            <a:pPr marL="971550" lvl="1" indent="-514350">
              <a:buFont typeface="+mj-lt"/>
              <a:buAutoNum type="romanUcPeriod"/>
            </a:pPr>
            <a:r>
              <a:rPr lang="en-ZA" sz="2400" dirty="0" smtClean="0">
                <a:latin typeface="Futura Md BT" panose="020B0602020204020303" pitchFamily="34" charset="0"/>
              </a:rPr>
              <a:t>Gross operating surplus (profit and depreciation)</a:t>
            </a:r>
          </a:p>
          <a:p>
            <a:pPr marL="971550" lvl="1" indent="-514350">
              <a:buFont typeface="+mj-lt"/>
              <a:buAutoNum type="romanUcPeriod"/>
            </a:pPr>
            <a:r>
              <a:rPr lang="en-ZA" sz="2400" dirty="0" smtClean="0">
                <a:latin typeface="Futura Md BT" panose="020B0602020204020303" pitchFamily="34" charset="0"/>
              </a:rPr>
              <a:t>Net indirect taxes</a:t>
            </a:r>
          </a:p>
          <a:p>
            <a:r>
              <a:rPr lang="en-ZA" sz="2400" dirty="0">
                <a:latin typeface="Futura Md BT" panose="020B0602020204020303" pitchFamily="34" charset="0"/>
              </a:rPr>
              <a:t>	</a:t>
            </a:r>
            <a:endParaRPr lang="en-ZA" sz="2400" dirty="0" smtClean="0">
              <a:latin typeface="Futura Md BT" panose="020B0602020204020303" pitchFamily="34" charset="0"/>
            </a:endParaRPr>
          </a:p>
          <a:p>
            <a:pPr marL="342900" indent="-342900">
              <a:buFont typeface="Wingdings" panose="05000000000000000000" pitchFamily="2" charset="2"/>
              <a:buChar char="Ø"/>
            </a:pPr>
            <a:r>
              <a:rPr lang="en-ZA" sz="2400" dirty="0">
                <a:latin typeface="Futura Md BT" panose="020B0602020204020303" pitchFamily="34" charset="0"/>
              </a:rPr>
              <a:t>Employment:</a:t>
            </a:r>
          </a:p>
          <a:p>
            <a:pPr lvl="1"/>
            <a:r>
              <a:rPr lang="en-ZA" sz="2400" dirty="0">
                <a:latin typeface="Futura Md BT" panose="020B0602020204020303" pitchFamily="34" charset="0"/>
              </a:rPr>
              <a:t>This metric indicates the number of additional jobs as a result of a change in water provision. Employment is used to indicate poverty alleviation.</a:t>
            </a: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2377560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4</a:t>
            </a:fld>
            <a:endParaRPr lang="en-US" dirty="0">
              <a:solidFill>
                <a:prstClr val="black"/>
              </a:solidFill>
            </a:endParaRPr>
          </a:p>
        </p:txBody>
      </p:sp>
      <p:sp>
        <p:nvSpPr>
          <p:cNvPr id="7" name="TextBox 6"/>
          <p:cNvSpPr txBox="1"/>
          <p:nvPr/>
        </p:nvSpPr>
        <p:spPr>
          <a:xfrm>
            <a:off x="704415"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Some explanation</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6338658"/>
          </a:xfrm>
          <a:prstGeom prst="rect">
            <a:avLst/>
          </a:prstGeom>
          <a:noFill/>
        </p:spPr>
        <p:txBody>
          <a:bodyPr wrap="square" rtlCol="0">
            <a:spAutoFit/>
          </a:bodyPr>
          <a:lstStyle/>
          <a:p>
            <a:pPr marL="342900" indent="-342900">
              <a:buFont typeface="Wingdings" panose="05000000000000000000" pitchFamily="2" charset="2"/>
              <a:buChar char="Ø"/>
            </a:pPr>
            <a:r>
              <a:rPr lang="en-ZA" sz="2400" dirty="0" smtClean="0">
                <a:latin typeface="Futura Md BT" panose="020B0602020204020303" pitchFamily="34" charset="0"/>
              </a:rPr>
              <a:t>Gross Domestic Product (GPD): </a:t>
            </a:r>
          </a:p>
          <a:p>
            <a:pPr lvl="1"/>
            <a:r>
              <a:rPr lang="en-ZA" sz="2400" dirty="0" smtClean="0">
                <a:latin typeface="Futura Md BT" panose="020B0602020204020303" pitchFamily="34" charset="0"/>
              </a:rPr>
              <a:t>Used to measure the economic output of a region as well as relative contribution of an industrial sector.</a:t>
            </a:r>
          </a:p>
          <a:p>
            <a:pPr lvl="1"/>
            <a:r>
              <a:rPr lang="en-ZA" sz="2400" dirty="0" smtClean="0">
                <a:latin typeface="Futura Md BT" panose="020B0602020204020303" pitchFamily="34" charset="0"/>
              </a:rPr>
              <a:t>Growth size is dependent on the multiplier effect.</a:t>
            </a:r>
          </a:p>
          <a:p>
            <a:pPr lvl="1"/>
            <a:endParaRPr lang="en-ZA" sz="2400" dirty="0" smtClean="0">
              <a:latin typeface="Futura Md BT" panose="020B0602020204020303" pitchFamily="34" charset="0"/>
            </a:endParaRPr>
          </a:p>
          <a:p>
            <a:pPr marL="800100" lvl="1" indent="-342900">
              <a:buFont typeface="Arial" panose="020B0604020202020204" pitchFamily="34" charset="0"/>
              <a:buChar char="•"/>
            </a:pPr>
            <a:r>
              <a:rPr lang="en-ZA" sz="2400" dirty="0" smtClean="0">
                <a:latin typeface="Futura Md BT" panose="020B0602020204020303" pitchFamily="34" charset="0"/>
              </a:rPr>
              <a:t>Payment to households:</a:t>
            </a:r>
          </a:p>
          <a:p>
            <a:pPr lvl="1" algn="just">
              <a:lnSpc>
                <a:spcPct val="115000"/>
              </a:lnSpc>
              <a:spcBef>
                <a:spcPts val="280"/>
              </a:spcBef>
              <a:spcAft>
                <a:spcPts val="565"/>
              </a:spcAft>
            </a:pPr>
            <a:r>
              <a:rPr lang="en-ZA" sz="2400" dirty="0" smtClean="0">
                <a:latin typeface="Futura Md BT" panose="020B0602020204020303"/>
                <a:ea typeface="Calibri"/>
                <a:cs typeface="Verdana"/>
              </a:rPr>
              <a:t>	One </a:t>
            </a:r>
            <a:r>
              <a:rPr lang="en-ZA" sz="2400" dirty="0">
                <a:latin typeface="Futura Md BT" panose="020B0602020204020303"/>
                <a:ea typeface="Calibri"/>
                <a:cs typeface="Verdana"/>
              </a:rPr>
              <a:t>of the elements of the value added (i.e. GDP) </a:t>
            </a:r>
            <a:r>
              <a:rPr lang="en-ZA" sz="2400" dirty="0" smtClean="0">
                <a:latin typeface="Futura Md BT" panose="020B0602020204020303"/>
                <a:ea typeface="Calibri"/>
                <a:cs typeface="Verdana"/>
              </a:rPr>
              <a:t>	which </a:t>
            </a:r>
            <a:r>
              <a:rPr lang="en-ZA" sz="2400" dirty="0">
                <a:latin typeface="Futura Md BT" panose="020B0602020204020303"/>
                <a:ea typeface="Calibri"/>
                <a:cs typeface="Verdana"/>
              </a:rPr>
              <a:t>results from the sector where water is </a:t>
            </a:r>
            <a:r>
              <a:rPr lang="en-ZA" sz="2400" dirty="0" smtClean="0">
                <a:latin typeface="Futura Md BT" panose="020B0602020204020303"/>
                <a:ea typeface="Calibri"/>
                <a:cs typeface="Verdana"/>
              </a:rPr>
              <a:t>	allocated </a:t>
            </a:r>
            <a:r>
              <a:rPr lang="en-ZA" sz="2400" dirty="0">
                <a:latin typeface="Futura Md BT" panose="020B0602020204020303"/>
                <a:ea typeface="Calibri"/>
                <a:cs typeface="Verdana"/>
              </a:rPr>
              <a:t>is the remuneration of employees, </a:t>
            </a:r>
            <a:r>
              <a:rPr lang="en-ZA" sz="2400" dirty="0" smtClean="0">
                <a:latin typeface="Futura Md BT" panose="020B0602020204020303"/>
                <a:ea typeface="Calibri"/>
                <a:cs typeface="Verdana"/>
              </a:rPr>
              <a:t>	which</a:t>
            </a:r>
            <a:r>
              <a:rPr lang="en-ZA" sz="2400" dirty="0">
                <a:latin typeface="Futura Md BT" panose="020B0602020204020303"/>
                <a:ea typeface="Calibri"/>
                <a:cs typeface="Verdana"/>
              </a:rPr>
              <a:t>, in turn, affects </a:t>
            </a:r>
            <a:r>
              <a:rPr lang="en-ZA" sz="2400" dirty="0" smtClean="0">
                <a:latin typeface="Futura Md BT" panose="020B0602020204020303"/>
                <a:ea typeface="Calibri"/>
                <a:cs typeface="Verdana"/>
              </a:rPr>
              <a:t>household </a:t>
            </a:r>
            <a:r>
              <a:rPr lang="en-ZA" sz="2400" dirty="0">
                <a:latin typeface="Futura Md BT" panose="020B0602020204020303"/>
                <a:ea typeface="Calibri"/>
                <a:cs typeface="Verdana"/>
              </a:rPr>
              <a:t>income.  </a:t>
            </a:r>
            <a:endParaRPr lang="en-ZA" sz="2400" dirty="0" smtClean="0">
              <a:latin typeface="Futura Md BT" panose="020B0602020204020303"/>
              <a:ea typeface="Calibri"/>
              <a:cs typeface="Verdana"/>
            </a:endParaRPr>
          </a:p>
          <a:p>
            <a:pPr marL="342900" indent="-342900">
              <a:buFont typeface="Wingdings" panose="05000000000000000000" pitchFamily="2" charset="2"/>
              <a:buChar char="Ø"/>
            </a:pPr>
            <a:r>
              <a:rPr lang="en-ZA" sz="2400" dirty="0" smtClean="0">
                <a:latin typeface="Futura Md BT" panose="020B0602020204020303" pitchFamily="34" charset="0"/>
              </a:rPr>
              <a:t>Multipliers: The fiscal multiplier effect occurs when an initial injection into the economy causes a bigger final increase in national income</a:t>
            </a:r>
            <a:endParaRPr lang="en-ZA" sz="2400" dirty="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114811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5</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Effect of multipliers</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5632311"/>
          </a:xfrm>
          <a:prstGeom prst="rect">
            <a:avLst/>
          </a:prstGeom>
          <a:noFill/>
        </p:spPr>
        <p:txBody>
          <a:bodyPr wrap="square" rtlCol="0">
            <a:spAutoFit/>
          </a:bodyPr>
          <a:lstStyle/>
          <a:p>
            <a:pPr marL="800100" lvl="1" indent="-342900">
              <a:buFont typeface="Wingdings" panose="05000000000000000000" pitchFamily="2" charset="2"/>
              <a:buChar char="Ø"/>
            </a:pPr>
            <a:r>
              <a:rPr lang="en-ZA" sz="2400" dirty="0">
                <a:latin typeface="Futura Md BT" panose="020B0602020204020303" pitchFamily="34" charset="0"/>
              </a:rPr>
              <a:t>In the economy, there is a circular flow of income and spending. </a:t>
            </a:r>
            <a:endParaRPr lang="en-ZA" sz="2400" dirty="0" smtClean="0">
              <a:latin typeface="Futura Md BT" panose="020B0602020204020303" pitchFamily="34" charset="0"/>
            </a:endParaRP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Money </a:t>
            </a:r>
            <a:r>
              <a:rPr lang="en-ZA" sz="2400" dirty="0">
                <a:latin typeface="Futura Md BT" panose="020B0602020204020303" pitchFamily="34" charset="0"/>
              </a:rPr>
              <a:t>that is earned flows from one </a:t>
            </a:r>
            <a:r>
              <a:rPr lang="en-ZA" sz="2400" dirty="0" smtClean="0">
                <a:latin typeface="Futura Md BT" panose="020B0602020204020303" pitchFamily="34" charset="0"/>
              </a:rPr>
              <a:t>source </a:t>
            </a:r>
            <a:r>
              <a:rPr lang="en-ZA" sz="2400" dirty="0">
                <a:latin typeface="Futura Md BT" panose="020B0602020204020303" pitchFamily="34" charset="0"/>
              </a:rPr>
              <a:t>to another, and most of it gets spent </a:t>
            </a:r>
            <a:r>
              <a:rPr lang="en-ZA" sz="2400" dirty="0" smtClean="0">
                <a:latin typeface="Futura Md BT" panose="020B0602020204020303" pitchFamily="34" charset="0"/>
              </a:rPr>
              <a:t>again, multiple times. </a:t>
            </a: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What </a:t>
            </a:r>
            <a:r>
              <a:rPr lang="en-ZA" sz="2400" dirty="0">
                <a:latin typeface="Futura Md BT" panose="020B0602020204020303" pitchFamily="34" charset="0"/>
              </a:rPr>
              <a:t>this means is that small increases in spending </a:t>
            </a:r>
            <a:r>
              <a:rPr lang="en-ZA" sz="2400" dirty="0" smtClean="0">
                <a:latin typeface="Futura Md BT" panose="020B0602020204020303" pitchFamily="34" charset="0"/>
              </a:rPr>
              <a:t>lead </a:t>
            </a:r>
            <a:r>
              <a:rPr lang="en-ZA" sz="2400" dirty="0">
                <a:latin typeface="Futura Md BT" panose="020B0602020204020303" pitchFamily="34" charset="0"/>
              </a:rPr>
              <a:t>to much larger increases in economic output. </a:t>
            </a:r>
            <a:endParaRPr lang="en-ZA" sz="2400" dirty="0" smtClean="0">
              <a:latin typeface="Futura Md BT" panose="020B0602020204020303" pitchFamily="34" charset="0"/>
            </a:endParaRP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Multipliers are then used to measure </a:t>
            </a:r>
            <a:r>
              <a:rPr lang="en-ZA" sz="2400" dirty="0">
                <a:latin typeface="Futura Md BT" panose="020B0602020204020303" pitchFamily="34" charset="0"/>
              </a:rPr>
              <a:t>how much spending gets multiplied. To illustrate this, let's take a look at a very simple </a:t>
            </a:r>
            <a:r>
              <a:rPr lang="en-ZA" sz="2400" dirty="0" smtClean="0">
                <a:latin typeface="Futura Md BT" panose="020B0602020204020303" pitchFamily="34" charset="0"/>
              </a:rPr>
              <a:t>economy:</a:t>
            </a:r>
            <a:endParaRPr lang="en-ZA" sz="2400" dirty="0">
              <a:latin typeface="Futura Md BT" panose="020B0602020204020303" pitchFamily="34" charset="0"/>
            </a:endParaRPr>
          </a:p>
          <a:p>
            <a:pPr lvl="1"/>
            <a:endParaRPr lang="en-ZA" sz="2400" dirty="0">
              <a:latin typeface="Futura Md BT" panose="020B0602020204020303" pitchFamily="34" charset="0"/>
            </a:endParaRPr>
          </a:p>
        </p:txBody>
      </p:sp>
    </p:spTree>
    <p:extLst>
      <p:ext uri="{BB962C8B-B14F-4D97-AF65-F5344CB8AC3E}">
        <p14:creationId xmlns:p14="http://schemas.microsoft.com/office/powerpoint/2010/main" val="350736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6</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Principle behind multipliers</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4462760"/>
          </a:xfrm>
          <a:prstGeom prst="rect">
            <a:avLst/>
          </a:prstGeom>
          <a:noFill/>
        </p:spPr>
        <p:txBody>
          <a:bodyPr wrap="square" rtlCol="0">
            <a:spAutoFit/>
          </a:bodyPr>
          <a:lstStyle/>
          <a:p>
            <a:pPr marL="800100" lvl="1" indent="-342900">
              <a:buFont typeface="Wingdings" panose="05000000000000000000" pitchFamily="2" charset="2"/>
              <a:buChar char="Ø"/>
            </a:pPr>
            <a:r>
              <a:rPr lang="en-ZA" sz="2000" dirty="0" smtClean="0">
                <a:effectLst>
                  <a:outerShdw blurRad="38100" dist="38100" dir="2700000" algn="tl">
                    <a:srgbClr val="000000">
                      <a:alpha val="43137"/>
                    </a:srgbClr>
                  </a:outerShdw>
                </a:effectLst>
                <a:latin typeface="Futura Md BT" panose="020B0602020204020303" pitchFamily="34" charset="0"/>
              </a:rPr>
              <a:t>Consider a </a:t>
            </a:r>
            <a:r>
              <a:rPr lang="en-ZA" sz="2000" dirty="0" smtClean="0">
                <a:ln w="0"/>
                <a:solidFill>
                  <a:schemeClr val="accent1"/>
                </a:solidFill>
                <a:effectLst>
                  <a:outerShdw blurRad="38100" dist="38100" dir="2700000" algn="tl" rotWithShape="0">
                    <a:srgbClr val="000000">
                      <a:alpha val="43137"/>
                    </a:srgbClr>
                  </a:outerShdw>
                </a:effectLst>
                <a:latin typeface="Futura Md BT" panose="020B0602020204020303" pitchFamily="34" charset="0"/>
              </a:rPr>
              <a:t>R300 million </a:t>
            </a:r>
            <a:r>
              <a:rPr lang="en-ZA" sz="2000" dirty="0" smtClean="0">
                <a:effectLst>
                  <a:outerShdw blurRad="38100" dist="38100" dir="2700000" algn="tl">
                    <a:srgbClr val="000000">
                      <a:alpha val="43137"/>
                    </a:srgbClr>
                  </a:outerShdw>
                </a:effectLst>
                <a:latin typeface="Futura Md BT" panose="020B0602020204020303" pitchFamily="34" charset="0"/>
              </a:rPr>
              <a:t>increase in capital investment, for example, if Toyota invests in a new assembly plant.</a:t>
            </a:r>
          </a:p>
          <a:p>
            <a:pPr marL="800100" lvl="1" indent="-342900">
              <a:buFont typeface="Wingdings" panose="05000000000000000000" pitchFamily="2" charset="2"/>
              <a:buChar char="Ø"/>
            </a:pPr>
            <a:r>
              <a:rPr lang="en-ZA" sz="2000" dirty="0" smtClean="0">
                <a:effectLst>
                  <a:outerShdw blurRad="38100" dist="38100" dir="2700000" algn="tl">
                    <a:srgbClr val="000000">
                      <a:alpha val="43137"/>
                    </a:srgbClr>
                  </a:outerShdw>
                </a:effectLst>
                <a:latin typeface="Futura Md BT" panose="020B0602020204020303" pitchFamily="34" charset="0"/>
              </a:rPr>
              <a:t> This will set of a chain of increases and expenditures. Businesses who win contracts to build the new factory will see an increase in income and profits</a:t>
            </a:r>
          </a:p>
          <a:p>
            <a:pPr marL="800100" lvl="1" indent="-342900">
              <a:buFont typeface="Wingdings" panose="05000000000000000000" pitchFamily="2" charset="2"/>
              <a:buChar char="Ø"/>
            </a:pPr>
            <a:r>
              <a:rPr lang="en-ZA" sz="2000" dirty="0" smtClean="0">
                <a:effectLst>
                  <a:outerShdw blurRad="38100" dist="38100" dir="2700000" algn="tl">
                    <a:srgbClr val="000000">
                      <a:alpha val="43137"/>
                    </a:srgbClr>
                  </a:outerShdw>
                </a:effectLst>
                <a:latin typeface="Futura Md BT" panose="020B0602020204020303" pitchFamily="34" charset="0"/>
              </a:rPr>
              <a:t>If they and their employees in turn collectively spend about ½ of that additional income, then </a:t>
            </a:r>
            <a:r>
              <a:rPr lang="en-ZA" sz="2000" dirty="0" smtClean="0">
                <a:solidFill>
                  <a:srgbClr val="00B050"/>
                </a:solidFill>
                <a:effectLst>
                  <a:outerShdw blurRad="38100" dist="38100" dir="2700000" algn="tl">
                    <a:srgbClr val="000000">
                      <a:alpha val="43137"/>
                    </a:srgbClr>
                  </a:outerShdw>
                </a:effectLst>
                <a:latin typeface="Futura Md BT" panose="020B0602020204020303" pitchFamily="34" charset="0"/>
              </a:rPr>
              <a:t>R150 million </a:t>
            </a:r>
            <a:r>
              <a:rPr lang="en-ZA" sz="2000" dirty="0" smtClean="0">
                <a:effectLst>
                  <a:outerShdw blurRad="38100" dist="38100" dir="2700000" algn="tl">
                    <a:srgbClr val="000000">
                      <a:alpha val="43137"/>
                    </a:srgbClr>
                  </a:outerShdw>
                </a:effectLst>
                <a:latin typeface="Futura Md BT" panose="020B0602020204020303" pitchFamily="34" charset="0"/>
              </a:rPr>
              <a:t>will be added to the income of others.</a:t>
            </a:r>
          </a:p>
          <a:p>
            <a:pPr marL="800100" lvl="1" indent="-342900">
              <a:buFont typeface="Wingdings" panose="05000000000000000000" pitchFamily="2" charset="2"/>
              <a:buChar char="Ø"/>
            </a:pPr>
            <a:r>
              <a:rPr lang="en-ZA" sz="2000" dirty="0" smtClean="0">
                <a:latin typeface="Futura Md BT" panose="020B0602020204020303" pitchFamily="34" charset="0"/>
              </a:rPr>
              <a:t>At this point, total income has grown by </a:t>
            </a:r>
            <a:r>
              <a:rPr lang="en-ZA" sz="2000" dirty="0" smtClean="0">
                <a:ln w="0"/>
                <a:solidFill>
                  <a:schemeClr val="accent1"/>
                </a:solidFill>
                <a:effectLst>
                  <a:outerShdw blurRad="38100" dist="25400" dir="5400000" algn="ctr" rotWithShape="0">
                    <a:srgbClr val="6E747A">
                      <a:alpha val="43000"/>
                    </a:srgbClr>
                  </a:outerShdw>
                </a:effectLst>
                <a:latin typeface="Futura Md BT" panose="020B0602020204020303" pitchFamily="34" charset="0"/>
              </a:rPr>
              <a:t>R300m</a:t>
            </a:r>
            <a:r>
              <a:rPr lang="en-ZA" sz="2000" dirty="0" smtClean="0">
                <a:latin typeface="Futura Md BT" panose="020B0602020204020303" pitchFamily="34" charset="0"/>
              </a:rPr>
              <a:t> + </a:t>
            </a:r>
            <a:r>
              <a:rPr lang="en-ZA" sz="2000" dirty="0" smtClean="0">
                <a:solidFill>
                  <a:srgbClr val="00B050"/>
                </a:solidFill>
                <a:latin typeface="Futura Md BT" panose="020B0602020204020303" pitchFamily="34" charset="0"/>
              </a:rPr>
              <a:t>R150m</a:t>
            </a:r>
          </a:p>
          <a:p>
            <a:pPr marL="800100" lvl="1" indent="-342900">
              <a:buFont typeface="Wingdings" panose="05000000000000000000" pitchFamily="2" charset="2"/>
              <a:buChar char="Ø"/>
            </a:pPr>
            <a:r>
              <a:rPr lang="en-ZA" sz="2000" dirty="0" smtClean="0">
                <a:latin typeface="Futura Md BT" panose="020B0602020204020303" pitchFamily="34" charset="0"/>
              </a:rPr>
              <a:t>The sum will continue to increase as producers of additional goods and services realize an increase in their incomes, of which they in turn spend on even more goods and services.</a:t>
            </a:r>
          </a:p>
          <a:p>
            <a:pPr marL="800100" lvl="1" indent="-342900">
              <a:buFont typeface="Wingdings" panose="05000000000000000000" pitchFamily="2" charset="2"/>
              <a:buChar char="Ø"/>
            </a:pPr>
            <a:r>
              <a:rPr lang="en-ZA" sz="2000" dirty="0" smtClean="0">
                <a:latin typeface="Futura Md BT" panose="020B0602020204020303" pitchFamily="34" charset="0"/>
              </a:rPr>
              <a:t>This is what is meant by the multiplier effect</a:t>
            </a:r>
            <a:endParaRPr lang="en-ZA" sz="2000" dirty="0">
              <a:latin typeface="Futura Md BT" panose="020B0602020204020303" pitchFamily="34" charset="0"/>
            </a:endParaRPr>
          </a:p>
          <a:p>
            <a:pPr lvl="1"/>
            <a:endParaRPr lang="en-ZA" sz="2400" dirty="0">
              <a:latin typeface="Futura Md BT" panose="020B0602020204020303" pitchFamily="34" charset="0"/>
            </a:endParaRPr>
          </a:p>
        </p:txBody>
      </p:sp>
    </p:spTree>
    <p:extLst>
      <p:ext uri="{BB962C8B-B14F-4D97-AF65-F5344CB8AC3E}">
        <p14:creationId xmlns:p14="http://schemas.microsoft.com/office/powerpoint/2010/main" val="272136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7</a:t>
            </a:fld>
            <a:endParaRPr lang="en-US" dirty="0">
              <a:solidFill>
                <a:prstClr val="black"/>
              </a:solidFill>
            </a:endParaRPr>
          </a:p>
        </p:txBody>
      </p:sp>
      <p:sp>
        <p:nvSpPr>
          <p:cNvPr id="7" name="TextBox 6"/>
          <p:cNvSpPr txBox="1"/>
          <p:nvPr/>
        </p:nvSpPr>
        <p:spPr>
          <a:xfrm>
            <a:off x="412930" y="86264"/>
            <a:ext cx="7982387"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rPr>
              <a:t>How multipliers are applied on value of status quo</a:t>
            </a:r>
            <a:endParaRPr lang="en-ZA" sz="2400" b="1" dirty="0">
              <a:solidFill>
                <a:schemeClr val="bg1"/>
              </a:solidFill>
              <a:latin typeface="Futura Md BT" panose="020B0602020204020303" pitchFamily="34" charset="0"/>
            </a:endParaRPr>
          </a:p>
        </p:txBody>
      </p:sp>
      <p:sp>
        <p:nvSpPr>
          <p:cNvPr id="8" name="TextBox 7"/>
          <p:cNvSpPr txBox="1"/>
          <p:nvPr/>
        </p:nvSpPr>
        <p:spPr>
          <a:xfrm>
            <a:off x="132914" y="830997"/>
            <a:ext cx="8542421" cy="6740307"/>
          </a:xfrm>
          <a:prstGeom prst="rect">
            <a:avLst/>
          </a:prstGeom>
          <a:noFill/>
        </p:spPr>
        <p:txBody>
          <a:bodyPr wrap="square" rtlCol="0">
            <a:sp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latin typeface="Futura Md BT" panose="020B0602020204020303"/>
              </a:rPr>
              <a:t>If </a:t>
            </a:r>
            <a:r>
              <a:rPr lang="en-US" sz="2000" dirty="0">
                <a:latin typeface="Futura Md BT" panose="020B0602020204020303"/>
              </a:rPr>
              <a:t>the water to the sector is reduced by 6 million m</a:t>
            </a:r>
            <a:r>
              <a:rPr lang="en-US" sz="2000" baseline="30000" dirty="0">
                <a:latin typeface="Futura Md BT" panose="020B0602020204020303"/>
              </a:rPr>
              <a:t>3</a:t>
            </a:r>
            <a:endParaRPr lang="en-US" sz="2000" dirty="0">
              <a:latin typeface="Futura Md BT" panose="020B0602020204020303"/>
            </a:endParaRPr>
          </a:p>
          <a:p>
            <a:r>
              <a:rPr lang="en-US" sz="2000" dirty="0">
                <a:latin typeface="Futura Md BT" panose="020B0602020204020303"/>
              </a:rPr>
              <a:t>The GDP is reduced by (6x4) = R24 million. </a:t>
            </a:r>
          </a:p>
          <a:p>
            <a:r>
              <a:rPr lang="en-US" sz="2000" dirty="0">
                <a:latin typeface="Futura Md BT" panose="020B0602020204020303"/>
              </a:rPr>
              <a:t>Employment = number/million m</a:t>
            </a:r>
            <a:r>
              <a:rPr lang="en-US" sz="2000" baseline="30000" dirty="0">
                <a:latin typeface="Futura Md BT" panose="020B0602020204020303"/>
              </a:rPr>
              <a:t>3</a:t>
            </a:r>
            <a:r>
              <a:rPr lang="en-US" sz="2000" dirty="0">
                <a:latin typeface="Futura Md BT" panose="020B0602020204020303"/>
              </a:rPr>
              <a:t> i.e. 350 per Mm</a:t>
            </a:r>
            <a:r>
              <a:rPr lang="en-US" sz="2000" baseline="30000" dirty="0">
                <a:latin typeface="Futura Md BT" panose="020B0602020204020303"/>
              </a:rPr>
              <a:t>3</a:t>
            </a:r>
          </a:p>
          <a:p>
            <a:r>
              <a:rPr lang="en-US" sz="2000" dirty="0">
                <a:latin typeface="Futura Md BT" panose="020B0602020204020303"/>
              </a:rPr>
              <a:t>Employment is reduced by (6x 350) = 2 150 jobs. </a:t>
            </a:r>
          </a:p>
          <a:p>
            <a:r>
              <a:rPr lang="en-US" sz="2000" dirty="0">
                <a:latin typeface="Futura Md BT" panose="020B0602020204020303"/>
              </a:rPr>
              <a:t>The same applied for household income</a:t>
            </a:r>
            <a:r>
              <a:rPr lang="en-US" sz="2000" dirty="0" smtClean="0">
                <a:latin typeface="Futura Md BT" panose="020B0602020204020303"/>
              </a:rPr>
              <a:t>.</a:t>
            </a:r>
          </a:p>
          <a:p>
            <a:endParaRPr lang="en-US" sz="2000" dirty="0">
              <a:latin typeface="Futura Md BT" panose="020B0602020204020303"/>
            </a:endParaRPr>
          </a:p>
          <a:p>
            <a:r>
              <a:rPr lang="en-US" sz="2400" b="1" dirty="0" smtClean="0">
                <a:solidFill>
                  <a:srgbClr val="FF0000"/>
                </a:solidFill>
                <a:latin typeface="Futura Md BT" panose="020B0602020204020303"/>
              </a:rPr>
              <a:t>Just keep in mind that if the volume of available water increase, it does not necessarily lead to an increase of economic activity!</a:t>
            </a:r>
            <a:endParaRPr lang="af-ZA" sz="2400" b="1" dirty="0">
              <a:solidFill>
                <a:srgbClr val="FF0000"/>
              </a:solidFill>
              <a:latin typeface="Futura Md BT" panose="020B0602020204020303"/>
            </a:endParaRPr>
          </a:p>
          <a:p>
            <a:pPr lvl="1"/>
            <a:endParaRPr lang="en-ZA" sz="2400" dirty="0" smtClean="0">
              <a:latin typeface="Futura Md BT" panose="020B0602020204020303" pitchFamily="34" charset="0"/>
            </a:endParaRPr>
          </a:p>
          <a:p>
            <a:pPr marL="800100" lvl="1"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
        <p:nvSpPr>
          <p:cNvPr id="9" name="TextBox 8"/>
          <p:cNvSpPr txBox="1"/>
          <p:nvPr/>
        </p:nvSpPr>
        <p:spPr>
          <a:xfrm>
            <a:off x="3796924" y="1056343"/>
            <a:ext cx="1800200"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contourW="12700">
              <a:contourClr>
                <a:schemeClr val="accent3">
                  <a:lumMod val="75000"/>
                </a:schemeClr>
              </a:contourClr>
            </a:sp3d>
          </a:bodyPr>
          <a:lstStyle/>
          <a:p>
            <a:pPr marL="285750" indent="-285750" fontAlgn="auto">
              <a:spcBef>
                <a:spcPts val="0"/>
              </a:spcBef>
              <a:spcAft>
                <a:spcPts val="0"/>
              </a:spcAft>
              <a:buFont typeface="Wingdings" pitchFamily="2" charset="2"/>
              <a:buChar char="§"/>
              <a:defRPr/>
            </a:pPr>
            <a:r>
              <a:rPr lang="en-ZA" sz="2000" b="1" dirty="0" smtClean="0">
                <a:solidFill>
                  <a:prstClr val="black"/>
                </a:solidFill>
              </a:rPr>
              <a:t>Water Use</a:t>
            </a:r>
          </a:p>
          <a:p>
            <a:pPr marL="285750" indent="-285750" fontAlgn="auto">
              <a:spcBef>
                <a:spcPts val="0"/>
              </a:spcBef>
              <a:spcAft>
                <a:spcPts val="0"/>
              </a:spcAft>
              <a:buFont typeface="Wingdings" pitchFamily="2" charset="2"/>
              <a:buChar char="§"/>
              <a:defRPr/>
            </a:pPr>
            <a:r>
              <a:rPr lang="en-ZA" sz="2000" b="1" dirty="0" smtClean="0">
                <a:solidFill>
                  <a:prstClr val="black"/>
                </a:solidFill>
              </a:rPr>
              <a:t>60 million m</a:t>
            </a:r>
            <a:r>
              <a:rPr lang="en-ZA" sz="2000" b="1" baseline="30000" dirty="0" smtClean="0">
                <a:solidFill>
                  <a:prstClr val="black"/>
                </a:solidFill>
              </a:rPr>
              <a:t>3</a:t>
            </a:r>
            <a:endParaRPr lang="en-ZA" sz="2000" b="1" dirty="0">
              <a:solidFill>
                <a:prstClr val="black"/>
              </a:solidFill>
            </a:endParaRPr>
          </a:p>
        </p:txBody>
      </p:sp>
      <p:sp>
        <p:nvSpPr>
          <p:cNvPr id="10" name="TextBox 9"/>
          <p:cNvSpPr txBox="1"/>
          <p:nvPr/>
        </p:nvSpPr>
        <p:spPr>
          <a:xfrm>
            <a:off x="315497" y="1056344"/>
            <a:ext cx="2664296"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contourW="12700">
              <a:contourClr>
                <a:schemeClr val="accent3">
                  <a:lumMod val="75000"/>
                </a:schemeClr>
              </a:contourClr>
            </a:sp3d>
          </a:bodyPr>
          <a:lstStyle/>
          <a:p>
            <a:pPr marL="285750" indent="-285750" fontAlgn="auto">
              <a:spcBef>
                <a:spcPts val="0"/>
              </a:spcBef>
              <a:spcAft>
                <a:spcPts val="0"/>
              </a:spcAft>
              <a:buFont typeface="Wingdings" pitchFamily="2" charset="2"/>
              <a:buChar char="§"/>
              <a:defRPr/>
            </a:pPr>
            <a:r>
              <a:rPr lang="en-ZA" sz="2000" b="1" dirty="0" smtClean="0">
                <a:solidFill>
                  <a:prstClr val="black"/>
                </a:solidFill>
              </a:rPr>
              <a:t>Gross Domestic Product</a:t>
            </a:r>
          </a:p>
          <a:p>
            <a:pPr marL="285750" indent="-285750" fontAlgn="auto">
              <a:spcBef>
                <a:spcPts val="0"/>
              </a:spcBef>
              <a:spcAft>
                <a:spcPts val="0"/>
              </a:spcAft>
              <a:buFont typeface="Wingdings" pitchFamily="2" charset="2"/>
              <a:buChar char="§"/>
              <a:defRPr/>
            </a:pPr>
            <a:r>
              <a:rPr lang="en-ZA" sz="2000" b="1" dirty="0" smtClean="0">
                <a:solidFill>
                  <a:prstClr val="black"/>
                </a:solidFill>
              </a:rPr>
              <a:t>R240 million</a:t>
            </a:r>
            <a:endParaRPr lang="en-ZA" sz="2000" b="1" dirty="0">
              <a:solidFill>
                <a:prstClr val="black"/>
              </a:solidFill>
            </a:endParaRPr>
          </a:p>
        </p:txBody>
      </p:sp>
      <p:sp>
        <p:nvSpPr>
          <p:cNvPr id="11" name="TextBox 10"/>
          <p:cNvSpPr txBox="1"/>
          <p:nvPr/>
        </p:nvSpPr>
        <p:spPr>
          <a:xfrm>
            <a:off x="6643803" y="1210231"/>
            <a:ext cx="2088232"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contourW="12700">
              <a:contourClr>
                <a:schemeClr val="accent3">
                  <a:lumMod val="75000"/>
                </a:schemeClr>
              </a:contourClr>
            </a:sp3d>
          </a:bodyPr>
          <a:lstStyle/>
          <a:p>
            <a:pPr marL="285750" indent="-285750" fontAlgn="auto">
              <a:spcBef>
                <a:spcPts val="0"/>
              </a:spcBef>
              <a:spcAft>
                <a:spcPts val="0"/>
              </a:spcAft>
              <a:buFont typeface="Wingdings" pitchFamily="2" charset="2"/>
              <a:buChar char="§"/>
              <a:defRPr/>
            </a:pPr>
            <a:r>
              <a:rPr lang="en-ZA" sz="2000" b="1" dirty="0" smtClean="0">
                <a:solidFill>
                  <a:prstClr val="black"/>
                </a:solidFill>
              </a:rPr>
              <a:t>GDP Multiplier</a:t>
            </a:r>
            <a:endParaRPr lang="en-ZA" sz="2000" b="1" dirty="0">
              <a:solidFill>
                <a:prstClr val="black"/>
              </a:solidFill>
            </a:endParaRPr>
          </a:p>
          <a:p>
            <a:pPr marL="285750" indent="-285750" fontAlgn="auto">
              <a:spcBef>
                <a:spcPts val="0"/>
              </a:spcBef>
              <a:spcAft>
                <a:spcPts val="0"/>
              </a:spcAft>
              <a:buFont typeface="Wingdings" pitchFamily="2" charset="2"/>
              <a:buChar char="§"/>
              <a:defRPr/>
            </a:pPr>
            <a:r>
              <a:rPr lang="en-ZA" sz="2000" b="1" dirty="0" smtClean="0">
                <a:solidFill>
                  <a:prstClr val="black"/>
                </a:solidFill>
              </a:rPr>
              <a:t>R4/m</a:t>
            </a:r>
            <a:r>
              <a:rPr lang="en-ZA" sz="2000" b="1" baseline="30000" dirty="0" smtClean="0">
                <a:solidFill>
                  <a:prstClr val="black"/>
                </a:solidFill>
              </a:rPr>
              <a:t>3</a:t>
            </a:r>
            <a:endParaRPr lang="en-ZA" sz="2000" b="1" dirty="0">
              <a:solidFill>
                <a:prstClr val="black"/>
              </a:solidFill>
            </a:endParaRPr>
          </a:p>
        </p:txBody>
      </p:sp>
      <p:sp>
        <p:nvSpPr>
          <p:cNvPr id="5" name="Division 4"/>
          <p:cNvSpPr/>
          <p:nvPr/>
        </p:nvSpPr>
        <p:spPr>
          <a:xfrm>
            <a:off x="2931159" y="1157606"/>
            <a:ext cx="914400" cy="914400"/>
          </a:xfrm>
          <a:prstGeom prst="mathDivid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6" name="Equal 5"/>
          <p:cNvSpPr/>
          <p:nvPr/>
        </p:nvSpPr>
        <p:spPr>
          <a:xfrm>
            <a:off x="5672703" y="1106974"/>
            <a:ext cx="914400" cy="914400"/>
          </a:xfrm>
          <a:prstGeom prst="mathEqua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97842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6649986"/>
              </p:ext>
            </p:extLst>
          </p:nvPr>
        </p:nvGraphicFramePr>
        <p:xfrm>
          <a:off x="247343" y="3211286"/>
          <a:ext cx="8171721" cy="3026228"/>
        </p:xfrm>
        <a:graphic>
          <a:graphicData uri="http://schemas.openxmlformats.org/drawingml/2006/table">
            <a:tbl>
              <a:tblPr firstRow="1" bandRow="1">
                <a:tableStyleId>{5C22544A-7EE6-4342-B048-85BDC9FD1C3A}</a:tableStyleId>
              </a:tblPr>
              <a:tblGrid>
                <a:gridCol w="1273214"/>
                <a:gridCol w="1342663"/>
                <a:gridCol w="793692"/>
                <a:gridCol w="757315"/>
                <a:gridCol w="830069"/>
                <a:gridCol w="793692"/>
                <a:gridCol w="793692"/>
                <a:gridCol w="793692"/>
                <a:gridCol w="793692"/>
              </a:tblGrid>
              <a:tr h="744532">
                <a:tc>
                  <a:txBody>
                    <a:bodyPr/>
                    <a:lstStyle/>
                    <a:p>
                      <a:pPr algn="ctr"/>
                      <a:r>
                        <a:rPr lang="en-ZA" sz="1600" dirty="0" smtClean="0"/>
                        <a:t>Year</a:t>
                      </a:r>
                      <a:endParaRPr lang="en-ZA" sz="1600" dirty="0"/>
                    </a:p>
                  </a:txBody>
                  <a:tcPr anchor="ctr"/>
                </a:tc>
                <a:tc>
                  <a:txBody>
                    <a:bodyPr/>
                    <a:lstStyle/>
                    <a:p>
                      <a:pPr algn="ctr"/>
                      <a:r>
                        <a:rPr lang="en-ZA" sz="1600" dirty="0" smtClean="0"/>
                        <a:t>Growth Rate</a:t>
                      </a:r>
                      <a:endParaRPr lang="en-ZA" sz="1600" dirty="0"/>
                    </a:p>
                  </a:txBody>
                  <a:tcPr anchor="ctr"/>
                </a:tc>
                <a:tc>
                  <a:txBody>
                    <a:bodyPr/>
                    <a:lstStyle/>
                    <a:p>
                      <a:pPr algn="ctr"/>
                      <a:r>
                        <a:rPr lang="en-ZA" sz="1600" dirty="0" smtClean="0"/>
                        <a:t>1</a:t>
                      </a:r>
                      <a:endParaRPr lang="en-ZA" sz="1600" dirty="0"/>
                    </a:p>
                  </a:txBody>
                  <a:tcPr anchor="ctr"/>
                </a:tc>
                <a:tc>
                  <a:txBody>
                    <a:bodyPr/>
                    <a:lstStyle/>
                    <a:p>
                      <a:pPr algn="ctr"/>
                      <a:r>
                        <a:rPr lang="en-ZA" sz="1600" dirty="0" smtClean="0"/>
                        <a:t>2</a:t>
                      </a:r>
                      <a:endParaRPr lang="en-ZA" sz="1600" dirty="0"/>
                    </a:p>
                  </a:txBody>
                  <a:tcPr anchor="ctr"/>
                </a:tc>
                <a:tc>
                  <a:txBody>
                    <a:bodyPr/>
                    <a:lstStyle/>
                    <a:p>
                      <a:pPr algn="ctr"/>
                      <a:r>
                        <a:rPr lang="en-ZA" sz="1600" dirty="0" smtClean="0"/>
                        <a:t>3</a:t>
                      </a:r>
                      <a:endParaRPr lang="en-ZA" sz="1600" dirty="0"/>
                    </a:p>
                  </a:txBody>
                  <a:tcPr anchor="ctr"/>
                </a:tc>
                <a:tc>
                  <a:txBody>
                    <a:bodyPr/>
                    <a:lstStyle/>
                    <a:p>
                      <a:pPr algn="ctr"/>
                      <a:r>
                        <a:rPr lang="en-ZA" sz="1600" dirty="0" smtClean="0"/>
                        <a:t>10</a:t>
                      </a:r>
                      <a:endParaRPr lang="en-ZA" sz="1600" dirty="0"/>
                    </a:p>
                  </a:txBody>
                  <a:tcPr anchor="ctr"/>
                </a:tc>
                <a:tc>
                  <a:txBody>
                    <a:bodyPr/>
                    <a:lstStyle/>
                    <a:p>
                      <a:pPr algn="ctr"/>
                      <a:r>
                        <a:rPr lang="en-ZA" sz="1600" dirty="0" smtClean="0"/>
                        <a:t>20</a:t>
                      </a:r>
                      <a:endParaRPr lang="en-ZA" sz="1600" dirty="0"/>
                    </a:p>
                  </a:txBody>
                  <a:tcPr anchor="ctr"/>
                </a:tc>
                <a:tc>
                  <a:txBody>
                    <a:bodyPr/>
                    <a:lstStyle/>
                    <a:p>
                      <a:pPr algn="ctr"/>
                      <a:r>
                        <a:rPr lang="en-ZA" sz="1600" dirty="0" smtClean="0"/>
                        <a:t>30</a:t>
                      </a:r>
                      <a:endParaRPr lang="en-ZA" sz="1600" dirty="0"/>
                    </a:p>
                  </a:txBody>
                  <a:tcPr anchor="ctr"/>
                </a:tc>
                <a:tc>
                  <a:txBody>
                    <a:bodyPr/>
                    <a:lstStyle/>
                    <a:p>
                      <a:pPr algn="ctr"/>
                      <a:r>
                        <a:rPr lang="en-ZA" sz="1600" dirty="0" smtClean="0"/>
                        <a:t>40</a:t>
                      </a:r>
                      <a:endParaRPr lang="en-ZA" sz="1600" dirty="0"/>
                    </a:p>
                  </a:txBody>
                  <a:tcPr anchor="ctr"/>
                </a:tc>
              </a:tr>
              <a:tr h="570424">
                <a:tc>
                  <a:txBody>
                    <a:bodyPr/>
                    <a:lstStyle/>
                    <a:p>
                      <a:pPr algn="ctr"/>
                      <a:r>
                        <a:rPr lang="en-ZA" b="1" dirty="0" smtClean="0">
                          <a:solidFill>
                            <a:schemeClr val="bg1"/>
                          </a:solidFill>
                        </a:rPr>
                        <a:t>Population</a:t>
                      </a:r>
                      <a:endParaRPr lang="en-ZA" b="1" dirty="0">
                        <a:solidFill>
                          <a:schemeClr val="bg1"/>
                        </a:solidFill>
                      </a:endParaRPr>
                    </a:p>
                  </a:txBody>
                  <a:tcPr anchor="ctr"/>
                </a:tc>
                <a:tc>
                  <a:txBody>
                    <a:bodyPr/>
                    <a:lstStyle/>
                    <a:p>
                      <a:pPr algn="ctr"/>
                      <a:r>
                        <a:rPr lang="en-ZA" sz="1200" dirty="0" smtClean="0"/>
                        <a:t>1.08%</a:t>
                      </a:r>
                      <a:endParaRPr lang="en-ZA" sz="1200" dirty="0"/>
                    </a:p>
                  </a:txBody>
                  <a:tcPr anchor="ctr"/>
                </a:tc>
                <a:tc>
                  <a:txBody>
                    <a:bodyPr/>
                    <a:lstStyle/>
                    <a:p>
                      <a:pPr algn="ctr"/>
                      <a:r>
                        <a:rPr lang="en-ZA" sz="1200" dirty="0" smtClean="0"/>
                        <a:t>1.08%</a:t>
                      </a:r>
                      <a:endParaRPr lang="en-ZA" sz="1200" dirty="0"/>
                    </a:p>
                  </a:txBody>
                  <a:tcPr anchor="ctr"/>
                </a:tc>
                <a:tc>
                  <a:txBody>
                    <a:bodyPr/>
                    <a:lstStyle/>
                    <a:p>
                      <a:pPr algn="ctr"/>
                      <a:r>
                        <a:rPr lang="en-ZA" sz="1200" dirty="0" smtClean="0"/>
                        <a:t>2.17%</a:t>
                      </a:r>
                      <a:endParaRPr lang="en-ZA" sz="1200" dirty="0"/>
                    </a:p>
                  </a:txBody>
                  <a:tcPr anchor="ctr"/>
                </a:tc>
                <a:tc>
                  <a:txBody>
                    <a:bodyPr/>
                    <a:lstStyle/>
                    <a:p>
                      <a:pPr algn="ctr"/>
                      <a:r>
                        <a:rPr lang="en-ZA" sz="1200" dirty="0" smtClean="0"/>
                        <a:t>3.28%</a:t>
                      </a:r>
                      <a:endParaRPr lang="en-ZA" sz="1200" dirty="0"/>
                    </a:p>
                  </a:txBody>
                  <a:tcPr anchor="ctr"/>
                </a:tc>
                <a:tc>
                  <a:txBody>
                    <a:bodyPr/>
                    <a:lstStyle/>
                    <a:p>
                      <a:pPr algn="ctr"/>
                      <a:r>
                        <a:rPr lang="en-ZA" sz="1200" dirty="0" smtClean="0"/>
                        <a:t>11.34%</a:t>
                      </a:r>
                      <a:endParaRPr lang="en-ZA" sz="1200" dirty="0"/>
                    </a:p>
                  </a:txBody>
                  <a:tcPr anchor="ctr"/>
                </a:tc>
                <a:tc>
                  <a:txBody>
                    <a:bodyPr/>
                    <a:lstStyle/>
                    <a:p>
                      <a:pPr algn="ctr"/>
                      <a:r>
                        <a:rPr lang="en-ZA" sz="1200" dirty="0" smtClean="0"/>
                        <a:t>23.97%</a:t>
                      </a:r>
                      <a:endParaRPr lang="en-ZA" sz="1200" dirty="0"/>
                    </a:p>
                  </a:txBody>
                  <a:tcPr anchor="ctr"/>
                </a:tc>
                <a:tc>
                  <a:txBody>
                    <a:bodyPr/>
                    <a:lstStyle/>
                    <a:p>
                      <a:pPr algn="ctr"/>
                      <a:r>
                        <a:rPr lang="en-ZA" sz="1200" dirty="0" smtClean="0"/>
                        <a:t>38.02%</a:t>
                      </a:r>
                      <a:endParaRPr lang="en-ZA" sz="1200" dirty="0"/>
                    </a:p>
                  </a:txBody>
                  <a:tcPr anchor="ctr"/>
                </a:tc>
                <a:tc>
                  <a:txBody>
                    <a:bodyPr/>
                    <a:lstStyle/>
                    <a:p>
                      <a:pPr algn="ctr"/>
                      <a:r>
                        <a:rPr lang="en-ZA" sz="1200" dirty="0" smtClean="0"/>
                        <a:t>53.68%</a:t>
                      </a:r>
                      <a:endParaRPr lang="en-ZA" sz="1200" dirty="0"/>
                    </a:p>
                  </a:txBody>
                  <a:tcPr anchor="ctr"/>
                </a:tc>
              </a:tr>
              <a:tr h="570424">
                <a:tc>
                  <a:txBody>
                    <a:bodyPr/>
                    <a:lstStyle/>
                    <a:p>
                      <a:pPr algn="ctr"/>
                      <a:r>
                        <a:rPr lang="en-ZA" b="1" dirty="0" smtClean="0">
                          <a:solidFill>
                            <a:schemeClr val="bg1"/>
                          </a:solidFill>
                        </a:rPr>
                        <a:t>Water</a:t>
                      </a:r>
                      <a:endParaRPr lang="en-ZA" b="1" dirty="0">
                        <a:solidFill>
                          <a:schemeClr val="bg1"/>
                        </a:solidFill>
                      </a:endParaRPr>
                    </a:p>
                  </a:txBody>
                  <a:tcPr anchor="ctr"/>
                </a:tc>
                <a:tc>
                  <a:txBody>
                    <a:bodyPr/>
                    <a:lstStyle/>
                    <a:p>
                      <a:pPr algn="ctr"/>
                      <a:r>
                        <a:rPr lang="en-ZA" sz="1200" dirty="0" smtClean="0"/>
                        <a:t>1.436%</a:t>
                      </a:r>
                      <a:endParaRPr lang="en-ZA" sz="1200" dirty="0"/>
                    </a:p>
                  </a:txBody>
                  <a:tcPr anchor="ctr"/>
                </a:tc>
                <a:tc>
                  <a:txBody>
                    <a:bodyPr/>
                    <a:lstStyle/>
                    <a:p>
                      <a:pPr algn="ctr"/>
                      <a:r>
                        <a:rPr lang="en-ZA" sz="1200" dirty="0" smtClean="0"/>
                        <a:t>1.436%</a:t>
                      </a:r>
                      <a:endParaRPr lang="en-ZA" sz="1200" dirty="0"/>
                    </a:p>
                  </a:txBody>
                  <a:tcPr anchor="ctr"/>
                </a:tc>
                <a:tc>
                  <a:txBody>
                    <a:bodyPr/>
                    <a:lstStyle/>
                    <a:p>
                      <a:pPr algn="ctr"/>
                      <a:r>
                        <a:rPr lang="en-ZA" sz="1200" dirty="0" smtClean="0"/>
                        <a:t>2.89%</a:t>
                      </a:r>
                      <a:endParaRPr lang="en-ZA" sz="1200" dirty="0"/>
                    </a:p>
                  </a:txBody>
                  <a:tcPr anchor="ctr"/>
                </a:tc>
                <a:tc>
                  <a:txBody>
                    <a:bodyPr/>
                    <a:lstStyle/>
                    <a:p>
                      <a:pPr algn="ctr"/>
                      <a:r>
                        <a:rPr lang="en-ZA" sz="1200" dirty="0" smtClean="0"/>
                        <a:t>4.37%</a:t>
                      </a:r>
                      <a:endParaRPr lang="en-ZA" sz="1200" dirty="0"/>
                    </a:p>
                  </a:txBody>
                  <a:tcPr anchor="ctr"/>
                </a:tc>
                <a:tc>
                  <a:txBody>
                    <a:bodyPr/>
                    <a:lstStyle/>
                    <a:p>
                      <a:pPr algn="ctr"/>
                      <a:r>
                        <a:rPr lang="en-ZA" sz="1200" dirty="0" smtClean="0"/>
                        <a:t>15.32%</a:t>
                      </a:r>
                      <a:endParaRPr lang="en-ZA" sz="1200" dirty="0"/>
                    </a:p>
                  </a:txBody>
                  <a:tcPr anchor="ctr"/>
                </a:tc>
                <a:tc>
                  <a:txBody>
                    <a:bodyPr/>
                    <a:lstStyle/>
                    <a:p>
                      <a:pPr algn="ctr"/>
                      <a:r>
                        <a:rPr lang="en-ZA" sz="1200" dirty="0" smtClean="0"/>
                        <a:t>33.00%</a:t>
                      </a:r>
                      <a:endParaRPr lang="en-ZA" sz="1200" dirty="0"/>
                    </a:p>
                  </a:txBody>
                  <a:tcPr anchor="ctr"/>
                </a:tc>
                <a:tc>
                  <a:txBody>
                    <a:bodyPr/>
                    <a:lstStyle/>
                    <a:p>
                      <a:pPr algn="ctr"/>
                      <a:r>
                        <a:rPr lang="en-ZA" sz="1200" dirty="0" smtClean="0"/>
                        <a:t>53.38%</a:t>
                      </a:r>
                      <a:endParaRPr lang="en-ZA" sz="1200" dirty="0"/>
                    </a:p>
                  </a:txBody>
                  <a:tcPr anchor="ctr"/>
                </a:tc>
                <a:tc>
                  <a:txBody>
                    <a:bodyPr/>
                    <a:lstStyle/>
                    <a:p>
                      <a:pPr algn="ctr"/>
                      <a:r>
                        <a:rPr lang="en-ZA" sz="1200" dirty="0" smtClean="0"/>
                        <a:t>76.88%</a:t>
                      </a:r>
                      <a:endParaRPr lang="en-ZA" sz="1200" dirty="0"/>
                    </a:p>
                  </a:txBody>
                  <a:tcPr anchor="ctr"/>
                </a:tc>
              </a:tr>
              <a:tr h="570424">
                <a:tc rowSpan="2">
                  <a:txBody>
                    <a:bodyPr/>
                    <a:lstStyle/>
                    <a:p>
                      <a:pPr algn="ctr"/>
                      <a:r>
                        <a:rPr lang="en-ZA" b="1" dirty="0" smtClean="0">
                          <a:solidFill>
                            <a:schemeClr val="bg1"/>
                          </a:solidFill>
                        </a:rPr>
                        <a:t>Economy</a:t>
                      </a:r>
                      <a:endParaRPr lang="en-ZA" b="1" dirty="0">
                        <a:solidFill>
                          <a:schemeClr val="bg1"/>
                        </a:solidFill>
                      </a:endParaRPr>
                    </a:p>
                  </a:txBody>
                  <a:tcPr anchor="ctr"/>
                </a:tc>
                <a:tc>
                  <a:txBody>
                    <a:bodyPr/>
                    <a:lstStyle/>
                    <a:p>
                      <a:pPr algn="ctr"/>
                      <a:r>
                        <a:rPr lang="en-ZA" sz="1200" dirty="0" smtClean="0"/>
                        <a:t>5%</a:t>
                      </a:r>
                      <a:endParaRPr lang="en-ZA" sz="1200" dirty="0"/>
                    </a:p>
                  </a:txBody>
                  <a:tcPr anchor="ctr"/>
                </a:tc>
                <a:tc>
                  <a:txBody>
                    <a:bodyPr/>
                    <a:lstStyle/>
                    <a:p>
                      <a:pPr algn="ctr"/>
                      <a:r>
                        <a:rPr lang="en-ZA" sz="1200" dirty="0" smtClean="0"/>
                        <a:t>5.0%</a:t>
                      </a:r>
                      <a:endParaRPr lang="en-ZA" sz="1200" dirty="0"/>
                    </a:p>
                  </a:txBody>
                  <a:tcPr anchor="ctr"/>
                </a:tc>
                <a:tc>
                  <a:txBody>
                    <a:bodyPr/>
                    <a:lstStyle/>
                    <a:p>
                      <a:pPr algn="ctr"/>
                      <a:r>
                        <a:rPr lang="en-ZA" sz="1200" dirty="0" smtClean="0"/>
                        <a:t>10.25%</a:t>
                      </a:r>
                      <a:endParaRPr lang="en-ZA" sz="1200" dirty="0"/>
                    </a:p>
                  </a:txBody>
                  <a:tcPr anchor="ctr"/>
                </a:tc>
                <a:tc>
                  <a:txBody>
                    <a:bodyPr/>
                    <a:lstStyle/>
                    <a:p>
                      <a:pPr algn="ctr"/>
                      <a:r>
                        <a:rPr lang="en-ZA" sz="1200" dirty="0" smtClean="0"/>
                        <a:t>15.76%</a:t>
                      </a:r>
                      <a:endParaRPr lang="en-ZA" sz="1200" dirty="0"/>
                    </a:p>
                  </a:txBody>
                  <a:tcPr anchor="ctr"/>
                </a:tc>
                <a:tc>
                  <a:txBody>
                    <a:bodyPr/>
                    <a:lstStyle/>
                    <a:p>
                      <a:pPr algn="ctr"/>
                      <a:r>
                        <a:rPr lang="en-ZA" sz="1200" dirty="0" smtClean="0"/>
                        <a:t>62.89%</a:t>
                      </a:r>
                      <a:endParaRPr lang="en-ZA" sz="1200" dirty="0"/>
                    </a:p>
                  </a:txBody>
                  <a:tcPr anchor="ctr"/>
                </a:tc>
                <a:tc>
                  <a:txBody>
                    <a:bodyPr/>
                    <a:lstStyle/>
                    <a:p>
                      <a:pPr algn="ctr"/>
                      <a:r>
                        <a:rPr lang="en-ZA" sz="1200" dirty="0" smtClean="0"/>
                        <a:t>165.33%</a:t>
                      </a:r>
                      <a:endParaRPr lang="en-ZA" sz="1200" dirty="0"/>
                    </a:p>
                  </a:txBody>
                  <a:tcPr anchor="ctr"/>
                </a:tc>
                <a:tc>
                  <a:txBody>
                    <a:bodyPr/>
                    <a:lstStyle/>
                    <a:p>
                      <a:pPr algn="ctr"/>
                      <a:r>
                        <a:rPr lang="en-ZA" sz="1200" dirty="0" smtClean="0"/>
                        <a:t>332.19%</a:t>
                      </a:r>
                      <a:endParaRPr lang="en-ZA" sz="1200" dirty="0"/>
                    </a:p>
                  </a:txBody>
                  <a:tcPr anchor="ctr"/>
                </a:tc>
                <a:tc>
                  <a:txBody>
                    <a:bodyPr/>
                    <a:lstStyle/>
                    <a:p>
                      <a:pPr algn="ctr"/>
                      <a:r>
                        <a:rPr lang="en-ZA" sz="1200" dirty="0" smtClean="0"/>
                        <a:t>604.00%</a:t>
                      </a:r>
                      <a:endParaRPr lang="en-ZA" sz="1200" dirty="0"/>
                    </a:p>
                  </a:txBody>
                  <a:tcPr anchor="ctr"/>
                </a:tc>
              </a:tr>
              <a:tr h="570424">
                <a:tc vMerge="1">
                  <a:txBody>
                    <a:bodyPr/>
                    <a:lstStyle/>
                    <a:p>
                      <a:pPr algn="ctr"/>
                      <a:endParaRPr lang="en-ZA" dirty="0"/>
                    </a:p>
                  </a:txBody>
                  <a:tcPr anchor="ctr"/>
                </a:tc>
                <a:tc>
                  <a:txBody>
                    <a:bodyPr/>
                    <a:lstStyle/>
                    <a:p>
                      <a:pPr algn="ctr"/>
                      <a:r>
                        <a:rPr lang="en-ZA" sz="1200" dirty="0" smtClean="0"/>
                        <a:t>4%</a:t>
                      </a:r>
                      <a:endParaRPr lang="en-ZA" sz="1200" dirty="0"/>
                    </a:p>
                  </a:txBody>
                  <a:tcPr anchor="ctr"/>
                </a:tc>
                <a:tc>
                  <a:txBody>
                    <a:bodyPr/>
                    <a:lstStyle/>
                    <a:p>
                      <a:pPr algn="ctr"/>
                      <a:r>
                        <a:rPr lang="en-ZA" sz="1200" dirty="0" smtClean="0"/>
                        <a:t>4.0%</a:t>
                      </a:r>
                      <a:endParaRPr lang="en-ZA" sz="1200" dirty="0"/>
                    </a:p>
                  </a:txBody>
                  <a:tcPr anchor="ctr"/>
                </a:tc>
                <a:tc>
                  <a:txBody>
                    <a:bodyPr/>
                    <a:lstStyle/>
                    <a:p>
                      <a:pPr algn="ctr"/>
                      <a:r>
                        <a:rPr lang="en-ZA" sz="1200" dirty="0" smtClean="0"/>
                        <a:t>8.16%</a:t>
                      </a:r>
                      <a:endParaRPr lang="en-ZA" sz="1200" dirty="0"/>
                    </a:p>
                  </a:txBody>
                  <a:tcPr anchor="ctr"/>
                </a:tc>
                <a:tc>
                  <a:txBody>
                    <a:bodyPr/>
                    <a:lstStyle/>
                    <a:p>
                      <a:pPr algn="ctr"/>
                      <a:r>
                        <a:rPr lang="en-ZA" sz="1200" dirty="0" smtClean="0"/>
                        <a:t>12.49%</a:t>
                      </a:r>
                      <a:endParaRPr lang="en-ZA" sz="1200" dirty="0"/>
                    </a:p>
                  </a:txBody>
                  <a:tcPr anchor="ctr"/>
                </a:tc>
                <a:tc>
                  <a:txBody>
                    <a:bodyPr/>
                    <a:lstStyle/>
                    <a:p>
                      <a:pPr algn="ctr"/>
                      <a:r>
                        <a:rPr lang="en-ZA" sz="1200" dirty="0" smtClean="0"/>
                        <a:t>48.02%</a:t>
                      </a:r>
                      <a:endParaRPr lang="en-ZA" sz="1200" dirty="0"/>
                    </a:p>
                  </a:txBody>
                  <a:tcPr anchor="ctr"/>
                </a:tc>
                <a:tc>
                  <a:txBody>
                    <a:bodyPr/>
                    <a:lstStyle/>
                    <a:p>
                      <a:pPr algn="ctr"/>
                      <a:r>
                        <a:rPr lang="en-ZA" sz="1200" dirty="0" smtClean="0"/>
                        <a:t>119.11%</a:t>
                      </a:r>
                      <a:endParaRPr lang="en-ZA" sz="1200" dirty="0"/>
                    </a:p>
                  </a:txBody>
                  <a:tcPr anchor="ctr"/>
                </a:tc>
                <a:tc>
                  <a:txBody>
                    <a:bodyPr/>
                    <a:lstStyle/>
                    <a:p>
                      <a:pPr algn="ctr"/>
                      <a:r>
                        <a:rPr lang="en-ZA" sz="1200" dirty="0" smtClean="0"/>
                        <a:t>224.34%</a:t>
                      </a:r>
                      <a:endParaRPr lang="en-ZA" sz="1200" dirty="0"/>
                    </a:p>
                  </a:txBody>
                  <a:tcPr anchor="ctr"/>
                </a:tc>
                <a:tc>
                  <a:txBody>
                    <a:bodyPr/>
                    <a:lstStyle/>
                    <a:p>
                      <a:pPr algn="ctr"/>
                      <a:r>
                        <a:rPr lang="en-ZA" sz="1200" dirty="0" smtClean="0"/>
                        <a:t>380.10%</a:t>
                      </a:r>
                      <a:endParaRPr lang="en-ZA" sz="1200" dirty="0"/>
                    </a:p>
                  </a:txBody>
                  <a:tcPr anchor="ctr"/>
                </a:tc>
              </a:tr>
            </a:tbl>
          </a:graphicData>
        </a:graphic>
      </p:graphicFrame>
      <p:sp>
        <p:nvSpPr>
          <p:cNvPr id="4" name="Title 3"/>
          <p:cNvSpPr>
            <a:spLocks noGrp="1"/>
          </p:cNvSpPr>
          <p:nvPr>
            <p:ph type="title"/>
          </p:nvPr>
        </p:nvSpPr>
        <p:spPr>
          <a:xfrm>
            <a:off x="457200" y="0"/>
            <a:ext cx="8229600" cy="729205"/>
          </a:xfrm>
        </p:spPr>
        <p:txBody>
          <a:bodyPr/>
          <a:lstStyle/>
          <a:p>
            <a:pPr lvl="0" defTabSz="914400" eaLnBrk="1" fontAlgn="auto" hangingPunct="1">
              <a:spcBef>
                <a:spcPts val="0"/>
              </a:spcBef>
              <a:spcAft>
                <a:spcPts val="0"/>
              </a:spcAft>
            </a:pPr>
            <a:r>
              <a:rPr lang="en-ZA" sz="3600" b="1" dirty="0">
                <a:solidFill>
                  <a:prstClr val="white"/>
                </a:solidFill>
                <a:latin typeface="Futura Md BT" panose="020B0602020204020303" pitchFamily="34" charset="0"/>
                <a:ea typeface="+mn-ea"/>
                <a:cs typeface="+mn-cs"/>
              </a:rPr>
              <a:t>Compounded Growth </a:t>
            </a:r>
            <a:br>
              <a:rPr lang="en-ZA" sz="3600" b="1" dirty="0">
                <a:solidFill>
                  <a:prstClr val="white"/>
                </a:solidFill>
                <a:latin typeface="Futura Md BT" panose="020B0602020204020303" pitchFamily="34" charset="0"/>
                <a:ea typeface="+mn-ea"/>
                <a:cs typeface="+mn-cs"/>
              </a:rPr>
            </a:br>
            <a:endParaRPr lang="en-ZA" dirty="0"/>
          </a:p>
        </p:txBody>
      </p:sp>
      <p:sp>
        <p:nvSpPr>
          <p:cNvPr id="6" name="Content Placeholder 4"/>
          <p:cNvSpPr txBox="1">
            <a:spLocks noGrp="1"/>
          </p:cNvSpPr>
          <p:nvPr>
            <p:ph idx="1"/>
          </p:nvPr>
        </p:nvSpPr>
        <p:spPr>
          <a:xfrm>
            <a:off x="457200" y="653143"/>
            <a:ext cx="8229600" cy="2373086"/>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914400">
              <a:spcBef>
                <a:spcPct val="0"/>
              </a:spcBef>
              <a:buFont typeface="Wingdings" panose="05000000000000000000" pitchFamily="2" charset="2"/>
              <a:buChar char="Ø"/>
            </a:pPr>
            <a:r>
              <a:rPr lang="en-ZA" altLang="en-US" sz="1800" dirty="0" smtClean="0">
                <a:latin typeface="Futura Md BT" panose="020B0602020204020303"/>
              </a:rPr>
              <a:t>The total additional water volume is taken up over time .</a:t>
            </a:r>
          </a:p>
          <a:p>
            <a:pPr marL="0" indent="0" algn="just" defTabSz="914400">
              <a:spcBef>
                <a:spcPct val="0"/>
              </a:spcBef>
              <a:buNone/>
            </a:pPr>
            <a:endParaRPr lang="en-ZA" altLang="en-US" sz="1800" dirty="0" smtClean="0">
              <a:latin typeface="Futura Md BT" panose="020B0602020204020303"/>
            </a:endParaRPr>
          </a:p>
          <a:p>
            <a:pPr algn="just" defTabSz="914400">
              <a:spcBef>
                <a:spcPct val="0"/>
              </a:spcBef>
              <a:buFont typeface="Wingdings" panose="05000000000000000000" pitchFamily="2" charset="2"/>
              <a:buChar char="Ø"/>
            </a:pPr>
            <a:r>
              <a:rPr lang="en-ZA" altLang="en-US" sz="1800" dirty="0" smtClean="0">
                <a:latin typeface="Futura Md BT" panose="020B0602020204020303"/>
              </a:rPr>
              <a:t>Look at the difference of1% over a very long period make.</a:t>
            </a:r>
          </a:p>
          <a:p>
            <a:pPr marL="0" indent="0" algn="just" defTabSz="914400">
              <a:spcBef>
                <a:spcPct val="0"/>
              </a:spcBef>
              <a:buFont typeface="Arial" pitchFamily="34" charset="0"/>
              <a:buNone/>
            </a:pPr>
            <a:endParaRPr lang="en-ZA" altLang="en-US" sz="1800" dirty="0" smtClean="0">
              <a:latin typeface="Futura Md BT" panose="020B0602020204020303"/>
            </a:endParaRPr>
          </a:p>
          <a:p>
            <a:pPr algn="just" defTabSz="914400">
              <a:spcBef>
                <a:spcPct val="0"/>
              </a:spcBef>
              <a:buFont typeface="Wingdings" panose="05000000000000000000" pitchFamily="2" charset="2"/>
              <a:buChar char="Ø"/>
            </a:pPr>
            <a:r>
              <a:rPr lang="en-ZA" altLang="en-US" sz="1800" dirty="0" smtClean="0">
                <a:latin typeface="Futura Md BT" panose="020B0602020204020303"/>
                <a:ea typeface="Calibri" panose="020F0502020204030204" pitchFamily="34" charset="0"/>
                <a:cs typeface="Times New Roman" panose="02020603050405020304" pitchFamily="18" charset="0"/>
              </a:rPr>
              <a:t>As it is always very difficult to do a forecast into the future using the current historical available data as a base, the above figures must be treated with caution.  It is good practice to update the different growth values every 5 to 10 years.  </a:t>
            </a:r>
            <a:endParaRPr lang="en-ZA" altLang="en-US" dirty="0" smtClean="0">
              <a:latin typeface="Futura Md BT" panose="020B0602020204020303"/>
            </a:endParaRPr>
          </a:p>
          <a:p>
            <a:endParaRPr lang="en-ZA" dirty="0"/>
          </a:p>
        </p:txBody>
      </p:sp>
    </p:spTree>
    <p:extLst>
      <p:ext uri="{BB962C8B-B14F-4D97-AF65-F5344CB8AC3E}">
        <p14:creationId xmlns:p14="http://schemas.microsoft.com/office/powerpoint/2010/main" val="1193910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9</a:t>
            </a:fld>
            <a:endParaRPr lang="en-US" dirty="0">
              <a:solidFill>
                <a:prstClr val="black"/>
              </a:solidFill>
            </a:endParaRPr>
          </a:p>
        </p:txBody>
      </p:sp>
      <p:sp>
        <p:nvSpPr>
          <p:cNvPr id="7" name="TextBox 6"/>
          <p:cNvSpPr txBox="1"/>
          <p:nvPr/>
        </p:nvSpPr>
        <p:spPr>
          <a:xfrm>
            <a:off x="847283"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Discounting</a:t>
            </a:r>
            <a:endParaRPr lang="en-ZA" sz="3600" b="1" dirty="0">
              <a:solidFill>
                <a:schemeClr val="bg1"/>
              </a:solidFill>
              <a:latin typeface="Futura Md BT" panose="020B0602020204020303" pitchFamily="34" charset="0"/>
            </a:endParaRPr>
          </a:p>
        </p:txBody>
      </p:sp>
      <p:sp>
        <p:nvSpPr>
          <p:cNvPr id="6" name="Rectangle 1"/>
          <p:cNvSpPr>
            <a:spLocks noChangeArrowheads="1"/>
          </p:cNvSpPr>
          <p:nvPr/>
        </p:nvSpPr>
        <p:spPr bwMode="auto">
          <a:xfrm>
            <a:off x="346121" y="1179217"/>
            <a:ext cx="834067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 typeface="Wingdings" panose="05000000000000000000" pitchFamily="2" charset="2"/>
              <a:buChar char="Ø"/>
            </a:pPr>
            <a:r>
              <a:rPr lang="en-GB" sz="2800" dirty="0"/>
              <a:t>Discounting – what is it and why do </a:t>
            </a:r>
            <a:r>
              <a:rPr lang="en-GB" sz="2800" dirty="0" smtClean="0"/>
              <a:t>it? </a:t>
            </a:r>
            <a:r>
              <a:rPr lang="en-GB" sz="2800" dirty="0"/>
              <a:t>Discounting is the reverse of adding (or compounding) interest. It reduces the monetary value of future costs and benefits back to a common time dimension – the base year/date.</a:t>
            </a:r>
            <a:endParaRPr lang="en-ZA" sz="2800" dirty="0"/>
          </a:p>
          <a:p>
            <a:r>
              <a:rPr lang="en-GB" sz="2800" dirty="0"/>
              <a:t> </a:t>
            </a:r>
            <a:endParaRPr lang="en-ZA" sz="2800" dirty="0"/>
          </a:p>
          <a:p>
            <a:pPr marL="457200" indent="-457200">
              <a:buFont typeface="Wingdings" panose="05000000000000000000" pitchFamily="2" charset="2"/>
              <a:buChar char="Ø"/>
            </a:pPr>
            <a:r>
              <a:rPr lang="en-GB" sz="2800" dirty="0"/>
              <a:t>Discounting satisfies the view that people prefer immediate benefits over future benefits (social time preference) and it also enables the opportunity cost to be reflected (opportunity cost of capital).</a:t>
            </a:r>
            <a:endParaRPr lang="en-ZA" sz="2800" dirty="0"/>
          </a:p>
        </p:txBody>
      </p:sp>
    </p:spTree>
    <p:extLst>
      <p:ext uri="{BB962C8B-B14F-4D97-AF65-F5344CB8AC3E}">
        <p14:creationId xmlns:p14="http://schemas.microsoft.com/office/powerpoint/2010/main" val="3270355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6858</TotalTime>
  <Words>1178</Words>
  <Application>Microsoft Office PowerPoint</Application>
  <PresentationFormat>On-screen Show (4:3)</PresentationFormat>
  <Paragraphs>392</Paragraphs>
  <Slides>19</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MS PGothic</vt:lpstr>
      <vt:lpstr>MS PGothic</vt:lpstr>
      <vt:lpstr>Aharoni</vt:lpstr>
      <vt:lpstr>Arial</vt:lpstr>
      <vt:lpstr>Calibri</vt:lpstr>
      <vt:lpstr>Futura Md BT</vt:lpstr>
      <vt:lpstr>Gill Sans</vt:lpstr>
      <vt:lpstr>Gill Sans Light</vt:lpstr>
      <vt:lpstr>Times New Roman</vt:lpstr>
      <vt:lpstr>Verdana</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Compounded Growth  </vt:lpstr>
      <vt:lpstr>PowerPoint Presentation</vt:lpstr>
      <vt:lpstr>Methodology based on CBA principles</vt:lpstr>
      <vt:lpstr>Economic sectors used in evaluation</vt:lpstr>
      <vt:lpstr>Informal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William Mullins</cp:lastModifiedBy>
  <cp:revision>121</cp:revision>
  <cp:lastPrinted>2014-11-05T11:54:20Z</cp:lastPrinted>
  <dcterms:created xsi:type="dcterms:W3CDTF">2014-09-14T15:40:53Z</dcterms:created>
  <dcterms:modified xsi:type="dcterms:W3CDTF">2014-11-13T11:25:53Z</dcterms:modified>
</cp:coreProperties>
</file>